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diagrams/layout1.xml" ContentType="application/vnd.openxmlformats-officedocument.drawingml.diagramLayout+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17.xml" ContentType="application/vnd.openxmlformats-officedocument.presentationml.notesSlide+xml"/>
  <Default Extension="emf" ContentType="image/x-emf"/>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notesSlides/notesSlide55.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notesSlides/notesSlide19.xml" ContentType="application/vnd.openxmlformats-officedocument.presentationml.notesSlide+xml"/>
  <Override PartName="/ppt/notesSlides/notesSlide48.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3"/>
  </p:notesMasterIdLst>
  <p:handoutMasterIdLst>
    <p:handoutMasterId r:id="rId64"/>
  </p:handoutMasterIdLst>
  <p:sldIdLst>
    <p:sldId id="256" r:id="rId2"/>
    <p:sldId id="371" r:id="rId3"/>
    <p:sldId id="408" r:id="rId4"/>
    <p:sldId id="499" r:id="rId5"/>
    <p:sldId id="479" r:id="rId6"/>
    <p:sldId id="480" r:id="rId7"/>
    <p:sldId id="415" r:id="rId8"/>
    <p:sldId id="422" r:id="rId9"/>
    <p:sldId id="484" r:id="rId10"/>
    <p:sldId id="424" r:id="rId11"/>
    <p:sldId id="426" r:id="rId12"/>
    <p:sldId id="483" r:id="rId13"/>
    <p:sldId id="423" r:id="rId14"/>
    <p:sldId id="485" r:id="rId15"/>
    <p:sldId id="414" r:id="rId16"/>
    <p:sldId id="427" r:id="rId17"/>
    <p:sldId id="432" r:id="rId18"/>
    <p:sldId id="412" r:id="rId19"/>
    <p:sldId id="428" r:id="rId20"/>
    <p:sldId id="433" r:id="rId21"/>
    <p:sldId id="434" r:id="rId22"/>
    <p:sldId id="410" r:id="rId23"/>
    <p:sldId id="488" r:id="rId24"/>
    <p:sldId id="486" r:id="rId25"/>
    <p:sldId id="435" r:id="rId26"/>
    <p:sldId id="489" r:id="rId27"/>
    <p:sldId id="487" r:id="rId28"/>
    <p:sldId id="446" r:id="rId29"/>
    <p:sldId id="437" r:id="rId30"/>
    <p:sldId id="438" r:id="rId31"/>
    <p:sldId id="439" r:id="rId32"/>
    <p:sldId id="443" r:id="rId33"/>
    <p:sldId id="447" r:id="rId34"/>
    <p:sldId id="445" r:id="rId35"/>
    <p:sldId id="450" r:id="rId36"/>
    <p:sldId id="496" r:id="rId37"/>
    <p:sldId id="457" r:id="rId38"/>
    <p:sldId id="458" r:id="rId39"/>
    <p:sldId id="491" r:id="rId40"/>
    <p:sldId id="459" r:id="rId41"/>
    <p:sldId id="461" r:id="rId42"/>
    <p:sldId id="497" r:id="rId43"/>
    <p:sldId id="462" r:id="rId44"/>
    <p:sldId id="498" r:id="rId45"/>
    <p:sldId id="492" r:id="rId46"/>
    <p:sldId id="493" r:id="rId47"/>
    <p:sldId id="494" r:id="rId48"/>
    <p:sldId id="495" r:id="rId49"/>
    <p:sldId id="482" r:id="rId50"/>
    <p:sldId id="490" r:id="rId51"/>
    <p:sldId id="448" r:id="rId52"/>
    <p:sldId id="467" r:id="rId53"/>
    <p:sldId id="413" r:id="rId54"/>
    <p:sldId id="468" r:id="rId55"/>
    <p:sldId id="469" r:id="rId56"/>
    <p:sldId id="449" r:id="rId57"/>
    <p:sldId id="474" r:id="rId58"/>
    <p:sldId id="472" r:id="rId59"/>
    <p:sldId id="475" r:id="rId60"/>
    <p:sldId id="473" r:id="rId61"/>
    <p:sldId id="477" r:id="rId62"/>
  </p:sldIdLst>
  <p:sldSz cx="9144000" cy="6858000" type="screen4x3"/>
  <p:notesSz cx="6735763" cy="9866313"/>
  <p:defaultTextStyle>
    <a:defPPr>
      <a:defRPr lang="it-IT"/>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A45F9"/>
    <a:srgbClr val="FFFF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13" autoAdjust="0"/>
    <p:restoredTop sz="94576" autoAdjust="0"/>
  </p:normalViewPr>
  <p:slideViewPr>
    <p:cSldViewPr>
      <p:cViewPr>
        <p:scale>
          <a:sx n="90" d="100"/>
          <a:sy n="90" d="100"/>
        </p:scale>
        <p:origin x="-498" y="-30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566"/>
    </p:cViewPr>
  </p:sorterViewPr>
  <p:notesViewPr>
    <p:cSldViewPr>
      <p:cViewPr varScale="1">
        <p:scale>
          <a:sx n="67" d="100"/>
          <a:sy n="67" d="100"/>
        </p:scale>
        <p:origin x="-2796" y="-108"/>
      </p:cViewPr>
      <p:guideLst>
        <p:guide orient="horz" pos="3108"/>
        <p:guide pos="2122"/>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5FF53CE-2964-4EF8-9CAE-4D5B144FED76}" type="doc">
      <dgm:prSet loTypeId="urn:microsoft.com/office/officeart/2005/8/layout/radial1" loCatId="relationship" qsTypeId="urn:microsoft.com/office/officeart/2005/8/quickstyle/simple1" qsCatId="simple" csTypeId="urn:microsoft.com/office/officeart/2005/8/colors/colorful5" csCatId="colorful" phldr="1"/>
      <dgm:spPr/>
      <dgm:t>
        <a:bodyPr/>
        <a:lstStyle/>
        <a:p>
          <a:endParaRPr lang="it-IT"/>
        </a:p>
      </dgm:t>
    </dgm:pt>
    <dgm:pt modelId="{544426AC-CD33-4F5C-B82A-7BC72D54D573}">
      <dgm:prSet phldrT="[Testo]" custT="1"/>
      <dgm:spPr>
        <a:solidFill>
          <a:srgbClr val="FFFF00"/>
        </a:solidFill>
      </dgm:spPr>
      <dgm:t>
        <a:bodyPr/>
        <a:lstStyle/>
        <a:p>
          <a:r>
            <a:rPr lang="it-IT" sz="1600" b="1" dirty="0" smtClean="0">
              <a:solidFill>
                <a:schemeClr val="tx1"/>
              </a:solidFill>
            </a:rPr>
            <a:t>Bid manager</a:t>
          </a:r>
          <a:endParaRPr lang="it-IT" sz="1600" b="1" dirty="0">
            <a:solidFill>
              <a:schemeClr val="tx1"/>
            </a:solidFill>
          </a:endParaRPr>
        </a:p>
      </dgm:t>
    </dgm:pt>
    <dgm:pt modelId="{ABF734DA-57F8-4267-AE39-79AC23C984AF}" type="parTrans" cxnId="{7682B24D-24A7-406D-9F94-503E0377BE69}">
      <dgm:prSet/>
      <dgm:spPr/>
      <dgm:t>
        <a:bodyPr/>
        <a:lstStyle/>
        <a:p>
          <a:endParaRPr lang="it-IT" sz="1800" b="1">
            <a:solidFill>
              <a:schemeClr val="tx1"/>
            </a:solidFill>
          </a:endParaRPr>
        </a:p>
      </dgm:t>
    </dgm:pt>
    <dgm:pt modelId="{C95B2444-22A9-4873-BA7E-B3171D882AB9}" type="sibTrans" cxnId="{7682B24D-24A7-406D-9F94-503E0377BE69}">
      <dgm:prSet/>
      <dgm:spPr/>
      <dgm:t>
        <a:bodyPr/>
        <a:lstStyle/>
        <a:p>
          <a:endParaRPr lang="it-IT" sz="1800" b="1">
            <a:solidFill>
              <a:schemeClr val="tx1"/>
            </a:solidFill>
          </a:endParaRPr>
        </a:p>
      </dgm:t>
    </dgm:pt>
    <dgm:pt modelId="{E805BD88-A111-4F9D-A2CE-316F04632846}">
      <dgm:prSet phldrT="[Testo]" custT="1"/>
      <dgm:spPr/>
      <dgm:t>
        <a:bodyPr/>
        <a:lstStyle/>
        <a:p>
          <a:r>
            <a:rPr lang="it-IT" sz="1400" b="1" dirty="0" smtClean="0">
              <a:solidFill>
                <a:schemeClr val="tx1"/>
              </a:solidFill>
            </a:rPr>
            <a:t>Legale</a:t>
          </a:r>
          <a:endParaRPr lang="it-IT" sz="1400" b="1" dirty="0">
            <a:solidFill>
              <a:schemeClr val="tx1"/>
            </a:solidFill>
          </a:endParaRPr>
        </a:p>
      </dgm:t>
    </dgm:pt>
    <dgm:pt modelId="{4E8EA404-5E5B-497B-A2AA-066B5DCB12DE}" type="parTrans" cxnId="{67F3D71D-28A9-49CC-8D85-7F9A22CBA15B}">
      <dgm:prSet custT="1"/>
      <dgm:spPr/>
      <dgm:t>
        <a:bodyPr/>
        <a:lstStyle/>
        <a:p>
          <a:endParaRPr lang="it-IT" sz="500" b="1">
            <a:solidFill>
              <a:schemeClr val="tx1"/>
            </a:solidFill>
          </a:endParaRPr>
        </a:p>
      </dgm:t>
    </dgm:pt>
    <dgm:pt modelId="{FFB8DC76-498F-4F77-B4E7-DC55E25B32BA}" type="sibTrans" cxnId="{67F3D71D-28A9-49CC-8D85-7F9A22CBA15B}">
      <dgm:prSet/>
      <dgm:spPr/>
      <dgm:t>
        <a:bodyPr/>
        <a:lstStyle/>
        <a:p>
          <a:endParaRPr lang="it-IT" sz="1800" b="1">
            <a:solidFill>
              <a:schemeClr val="tx1"/>
            </a:solidFill>
          </a:endParaRPr>
        </a:p>
      </dgm:t>
    </dgm:pt>
    <dgm:pt modelId="{4BAE21CF-6D28-4D1B-BA6D-46A19A1DBB54}">
      <dgm:prSet phldrT="[Testo]" custT="1"/>
      <dgm:spPr/>
      <dgm:t>
        <a:bodyPr/>
        <a:lstStyle/>
        <a:p>
          <a:r>
            <a:rPr lang="it-IT" sz="1400" b="1" dirty="0" smtClean="0">
              <a:solidFill>
                <a:schemeClr val="tx1"/>
              </a:solidFill>
            </a:rPr>
            <a:t>Qualità</a:t>
          </a:r>
          <a:endParaRPr lang="it-IT" sz="1400" b="1" dirty="0">
            <a:solidFill>
              <a:schemeClr val="tx1"/>
            </a:solidFill>
          </a:endParaRPr>
        </a:p>
      </dgm:t>
    </dgm:pt>
    <dgm:pt modelId="{6E521147-BD17-40D7-A712-76A2266242FD}" type="parTrans" cxnId="{80909401-9170-4875-91AC-EA92AF51F607}">
      <dgm:prSet custT="1"/>
      <dgm:spPr/>
      <dgm:t>
        <a:bodyPr/>
        <a:lstStyle/>
        <a:p>
          <a:endParaRPr lang="it-IT" sz="500" b="1">
            <a:solidFill>
              <a:schemeClr val="tx1"/>
            </a:solidFill>
          </a:endParaRPr>
        </a:p>
      </dgm:t>
    </dgm:pt>
    <dgm:pt modelId="{346D70DF-38C0-4128-A759-548CA373DA46}" type="sibTrans" cxnId="{80909401-9170-4875-91AC-EA92AF51F607}">
      <dgm:prSet/>
      <dgm:spPr/>
      <dgm:t>
        <a:bodyPr/>
        <a:lstStyle/>
        <a:p>
          <a:endParaRPr lang="it-IT" sz="1800" b="1">
            <a:solidFill>
              <a:schemeClr val="tx1"/>
            </a:solidFill>
          </a:endParaRPr>
        </a:p>
      </dgm:t>
    </dgm:pt>
    <dgm:pt modelId="{FEC8A1AD-4EF5-44DB-8EAB-A498DFBBDF0A}">
      <dgm:prSet phldrT="[Testo]" custT="1"/>
      <dgm:spPr/>
      <dgm:t>
        <a:bodyPr/>
        <a:lstStyle/>
        <a:p>
          <a:r>
            <a:rPr lang="it-IT" sz="1400" b="1" dirty="0" smtClean="0">
              <a:solidFill>
                <a:schemeClr val="tx1"/>
              </a:solidFill>
            </a:rPr>
            <a:t>Delivery</a:t>
          </a:r>
          <a:endParaRPr lang="it-IT" sz="1400" b="1" dirty="0">
            <a:solidFill>
              <a:schemeClr val="tx1"/>
            </a:solidFill>
          </a:endParaRPr>
        </a:p>
      </dgm:t>
    </dgm:pt>
    <dgm:pt modelId="{0593BC73-D432-4BEE-B16D-CDDDE3BEBC30}" type="parTrans" cxnId="{D86A2516-8076-456E-A776-99019368B200}">
      <dgm:prSet custT="1"/>
      <dgm:spPr/>
      <dgm:t>
        <a:bodyPr/>
        <a:lstStyle/>
        <a:p>
          <a:endParaRPr lang="it-IT" sz="500" b="1">
            <a:solidFill>
              <a:schemeClr val="tx1"/>
            </a:solidFill>
          </a:endParaRPr>
        </a:p>
      </dgm:t>
    </dgm:pt>
    <dgm:pt modelId="{9495F6D3-0A02-4789-9951-93D60906BD30}" type="sibTrans" cxnId="{D86A2516-8076-456E-A776-99019368B200}">
      <dgm:prSet/>
      <dgm:spPr/>
      <dgm:t>
        <a:bodyPr/>
        <a:lstStyle/>
        <a:p>
          <a:endParaRPr lang="it-IT" sz="1800" b="1">
            <a:solidFill>
              <a:schemeClr val="tx1"/>
            </a:solidFill>
          </a:endParaRPr>
        </a:p>
      </dgm:t>
    </dgm:pt>
    <dgm:pt modelId="{F48AD02E-218C-4A0E-B794-87FC04D7E4D5}">
      <dgm:prSet phldrT="[Testo]" custT="1"/>
      <dgm:spPr/>
      <dgm:t>
        <a:bodyPr/>
        <a:lstStyle/>
        <a:p>
          <a:r>
            <a:rPr lang="it-IT" sz="1400" b="1" dirty="0" err="1" smtClean="0">
              <a:solidFill>
                <a:schemeClr val="tx1"/>
              </a:solidFill>
            </a:rPr>
            <a:t>Operation</a:t>
          </a:r>
          <a:endParaRPr lang="it-IT" sz="1400" b="1" dirty="0">
            <a:solidFill>
              <a:schemeClr val="tx1"/>
            </a:solidFill>
          </a:endParaRPr>
        </a:p>
      </dgm:t>
    </dgm:pt>
    <dgm:pt modelId="{2BD2F17F-A443-4FE9-B026-9038399A29F9}" type="parTrans" cxnId="{3FFBF2D1-2133-4AD3-A028-952B062F2BF2}">
      <dgm:prSet custT="1"/>
      <dgm:spPr/>
      <dgm:t>
        <a:bodyPr/>
        <a:lstStyle/>
        <a:p>
          <a:endParaRPr lang="it-IT" sz="500" b="1">
            <a:solidFill>
              <a:schemeClr val="tx1"/>
            </a:solidFill>
          </a:endParaRPr>
        </a:p>
      </dgm:t>
    </dgm:pt>
    <dgm:pt modelId="{48211130-22B5-48A4-B746-C4945C1D4A92}" type="sibTrans" cxnId="{3FFBF2D1-2133-4AD3-A028-952B062F2BF2}">
      <dgm:prSet/>
      <dgm:spPr/>
      <dgm:t>
        <a:bodyPr/>
        <a:lstStyle/>
        <a:p>
          <a:endParaRPr lang="it-IT" sz="1800" b="1">
            <a:solidFill>
              <a:schemeClr val="tx1"/>
            </a:solidFill>
          </a:endParaRPr>
        </a:p>
      </dgm:t>
    </dgm:pt>
    <dgm:pt modelId="{9A2712E0-D929-4A13-9D77-3D768DA6FC91}">
      <dgm:prSet custT="1"/>
      <dgm:spPr/>
      <dgm:t>
        <a:bodyPr/>
        <a:lstStyle/>
        <a:p>
          <a:r>
            <a:rPr lang="it-IT" sz="1400" b="1" dirty="0" smtClean="0">
              <a:solidFill>
                <a:schemeClr val="tx1"/>
              </a:solidFill>
            </a:rPr>
            <a:t>Risorse Umane</a:t>
          </a:r>
          <a:endParaRPr lang="it-IT" sz="1400" b="1" dirty="0">
            <a:solidFill>
              <a:schemeClr val="tx1"/>
            </a:solidFill>
          </a:endParaRPr>
        </a:p>
      </dgm:t>
    </dgm:pt>
    <dgm:pt modelId="{B5029CD0-60F5-4D60-A2E5-A068156E9134}" type="parTrans" cxnId="{06E7DF9A-A318-4AE6-A7E9-6F456E694639}">
      <dgm:prSet custT="1"/>
      <dgm:spPr/>
      <dgm:t>
        <a:bodyPr/>
        <a:lstStyle/>
        <a:p>
          <a:endParaRPr lang="it-IT" sz="500" b="1">
            <a:solidFill>
              <a:schemeClr val="tx1"/>
            </a:solidFill>
          </a:endParaRPr>
        </a:p>
      </dgm:t>
    </dgm:pt>
    <dgm:pt modelId="{462C389F-E187-4A6E-9759-D7CF4F62C99E}" type="sibTrans" cxnId="{06E7DF9A-A318-4AE6-A7E9-6F456E694639}">
      <dgm:prSet/>
      <dgm:spPr/>
      <dgm:t>
        <a:bodyPr/>
        <a:lstStyle/>
        <a:p>
          <a:endParaRPr lang="it-IT" sz="1800" b="1">
            <a:solidFill>
              <a:schemeClr val="tx1"/>
            </a:solidFill>
          </a:endParaRPr>
        </a:p>
      </dgm:t>
    </dgm:pt>
    <dgm:pt modelId="{30F18B27-095C-4AD5-92F3-9D2CE5AE0D65}">
      <dgm:prSet custT="1"/>
      <dgm:spPr/>
      <dgm:t>
        <a:bodyPr/>
        <a:lstStyle/>
        <a:p>
          <a:r>
            <a:rPr lang="it-IT" sz="1400" b="1" dirty="0" smtClean="0">
              <a:solidFill>
                <a:schemeClr val="tx1"/>
              </a:solidFill>
            </a:rPr>
            <a:t>Logistica</a:t>
          </a:r>
          <a:endParaRPr lang="it-IT" sz="1400" b="1" dirty="0">
            <a:solidFill>
              <a:schemeClr val="tx1"/>
            </a:solidFill>
          </a:endParaRPr>
        </a:p>
      </dgm:t>
    </dgm:pt>
    <dgm:pt modelId="{44BDFD60-C415-405F-819D-A93C5F23B3A0}" type="parTrans" cxnId="{5CB42CB2-AC43-4E19-8335-61EF5D3E94F2}">
      <dgm:prSet custT="1"/>
      <dgm:spPr/>
      <dgm:t>
        <a:bodyPr/>
        <a:lstStyle/>
        <a:p>
          <a:endParaRPr lang="it-IT" sz="500" b="1">
            <a:solidFill>
              <a:schemeClr val="tx1"/>
            </a:solidFill>
          </a:endParaRPr>
        </a:p>
      </dgm:t>
    </dgm:pt>
    <dgm:pt modelId="{9979C58F-4E6D-48BB-98AC-60C61B0BBA4A}" type="sibTrans" cxnId="{5CB42CB2-AC43-4E19-8335-61EF5D3E94F2}">
      <dgm:prSet/>
      <dgm:spPr/>
      <dgm:t>
        <a:bodyPr/>
        <a:lstStyle/>
        <a:p>
          <a:endParaRPr lang="it-IT" sz="1800" b="1">
            <a:solidFill>
              <a:schemeClr val="tx1"/>
            </a:solidFill>
          </a:endParaRPr>
        </a:p>
      </dgm:t>
    </dgm:pt>
    <dgm:pt modelId="{A2D3001A-BA08-4F27-8414-4A996158C980}">
      <dgm:prSet custT="1"/>
      <dgm:spPr/>
      <dgm:t>
        <a:bodyPr/>
        <a:lstStyle/>
        <a:p>
          <a:r>
            <a:rPr lang="it-IT" sz="1400" b="1" dirty="0" smtClean="0">
              <a:solidFill>
                <a:schemeClr val="tx1"/>
              </a:solidFill>
            </a:rPr>
            <a:t>Finanza</a:t>
          </a:r>
          <a:endParaRPr lang="it-IT" sz="1400" b="1" dirty="0">
            <a:solidFill>
              <a:schemeClr val="tx1"/>
            </a:solidFill>
          </a:endParaRPr>
        </a:p>
      </dgm:t>
    </dgm:pt>
    <dgm:pt modelId="{59D6FF0E-156F-4648-800B-5833CF687F06}" type="parTrans" cxnId="{9103C3AE-93EB-4FD9-864A-CA35F92A913A}">
      <dgm:prSet custT="1"/>
      <dgm:spPr/>
      <dgm:t>
        <a:bodyPr/>
        <a:lstStyle/>
        <a:p>
          <a:endParaRPr lang="it-IT" sz="500" b="1">
            <a:solidFill>
              <a:schemeClr val="tx1"/>
            </a:solidFill>
          </a:endParaRPr>
        </a:p>
      </dgm:t>
    </dgm:pt>
    <dgm:pt modelId="{1FBE595F-BA54-4EA3-8D17-A5695F8C7B37}" type="sibTrans" cxnId="{9103C3AE-93EB-4FD9-864A-CA35F92A913A}">
      <dgm:prSet/>
      <dgm:spPr/>
      <dgm:t>
        <a:bodyPr/>
        <a:lstStyle/>
        <a:p>
          <a:endParaRPr lang="it-IT" sz="1800" b="1">
            <a:solidFill>
              <a:schemeClr val="tx1"/>
            </a:solidFill>
          </a:endParaRPr>
        </a:p>
      </dgm:t>
    </dgm:pt>
    <dgm:pt modelId="{18EB1410-89E1-49B8-80CE-00C9CE1B326C}">
      <dgm:prSet custT="1"/>
      <dgm:spPr>
        <a:solidFill>
          <a:srgbClr val="FF0000"/>
        </a:solidFill>
      </dgm:spPr>
      <dgm:t>
        <a:bodyPr/>
        <a:lstStyle/>
        <a:p>
          <a:r>
            <a:rPr lang="it-IT" sz="1400" b="1" dirty="0" smtClean="0">
              <a:solidFill>
                <a:schemeClr val="tx1"/>
              </a:solidFill>
            </a:rPr>
            <a:t>Vendite</a:t>
          </a:r>
        </a:p>
        <a:p>
          <a:r>
            <a:rPr lang="it-IT" sz="1400" b="1" dirty="0" smtClean="0">
              <a:solidFill>
                <a:schemeClr val="tx1"/>
              </a:solidFill>
            </a:rPr>
            <a:t>Business </a:t>
          </a:r>
          <a:r>
            <a:rPr lang="it-IT" sz="1400" b="1" dirty="0" err="1" smtClean="0">
              <a:solidFill>
                <a:schemeClr val="tx1"/>
              </a:solidFill>
            </a:rPr>
            <a:t>Unit</a:t>
          </a:r>
          <a:endParaRPr lang="it-IT" sz="1400" b="1" dirty="0">
            <a:solidFill>
              <a:schemeClr val="tx1"/>
            </a:solidFill>
          </a:endParaRPr>
        </a:p>
      </dgm:t>
    </dgm:pt>
    <dgm:pt modelId="{48D886E4-8192-4A1C-860C-B93F0DD9C42B}" type="parTrans" cxnId="{84ACA7E9-CEC5-4872-A143-90E9EE424925}">
      <dgm:prSet custT="1"/>
      <dgm:spPr/>
      <dgm:t>
        <a:bodyPr/>
        <a:lstStyle/>
        <a:p>
          <a:endParaRPr lang="it-IT" sz="500" b="1">
            <a:solidFill>
              <a:schemeClr val="tx1"/>
            </a:solidFill>
          </a:endParaRPr>
        </a:p>
      </dgm:t>
    </dgm:pt>
    <dgm:pt modelId="{8145D108-AEFD-4CF4-8EC5-490360230933}" type="sibTrans" cxnId="{84ACA7E9-CEC5-4872-A143-90E9EE424925}">
      <dgm:prSet/>
      <dgm:spPr/>
      <dgm:t>
        <a:bodyPr/>
        <a:lstStyle/>
        <a:p>
          <a:endParaRPr lang="it-IT" sz="1800" b="1">
            <a:solidFill>
              <a:schemeClr val="tx1"/>
            </a:solidFill>
          </a:endParaRPr>
        </a:p>
      </dgm:t>
    </dgm:pt>
    <dgm:pt modelId="{4D6F79BF-7607-4C67-A104-64887911D174}">
      <dgm:prSet custT="1"/>
      <dgm:spPr>
        <a:solidFill>
          <a:srgbClr val="5A45F9"/>
        </a:solidFill>
      </dgm:spPr>
      <dgm:t>
        <a:bodyPr/>
        <a:lstStyle/>
        <a:p>
          <a:r>
            <a:rPr lang="it-IT" sz="1400" b="1" dirty="0" smtClean="0">
              <a:solidFill>
                <a:schemeClr val="tx1"/>
              </a:solidFill>
            </a:rPr>
            <a:t>Direzione Business </a:t>
          </a:r>
          <a:r>
            <a:rPr lang="it-IT" sz="1400" b="1" dirty="0" err="1" smtClean="0">
              <a:solidFill>
                <a:schemeClr val="tx1"/>
              </a:solidFill>
            </a:rPr>
            <a:t>Unt</a:t>
          </a:r>
          <a:endParaRPr lang="it-IT" sz="1400" b="1" dirty="0">
            <a:solidFill>
              <a:schemeClr val="tx1"/>
            </a:solidFill>
          </a:endParaRPr>
        </a:p>
      </dgm:t>
    </dgm:pt>
    <dgm:pt modelId="{928DC81E-CE9D-4F80-B143-95EF38BC4D73}" type="parTrans" cxnId="{40043E70-6994-4147-BC55-7598D4B94C92}">
      <dgm:prSet custT="1"/>
      <dgm:spPr/>
      <dgm:t>
        <a:bodyPr/>
        <a:lstStyle/>
        <a:p>
          <a:endParaRPr lang="it-IT" sz="500" b="1">
            <a:solidFill>
              <a:schemeClr val="tx1"/>
            </a:solidFill>
          </a:endParaRPr>
        </a:p>
      </dgm:t>
    </dgm:pt>
    <dgm:pt modelId="{69F04C56-1AC3-4AC7-92C4-48B1E2535E5C}" type="sibTrans" cxnId="{40043E70-6994-4147-BC55-7598D4B94C92}">
      <dgm:prSet/>
      <dgm:spPr/>
      <dgm:t>
        <a:bodyPr/>
        <a:lstStyle/>
        <a:p>
          <a:endParaRPr lang="it-IT" sz="1800" b="1">
            <a:solidFill>
              <a:schemeClr val="tx1"/>
            </a:solidFill>
          </a:endParaRPr>
        </a:p>
      </dgm:t>
    </dgm:pt>
    <dgm:pt modelId="{1481B05C-E6DC-4551-84A6-E20EF4961F09}">
      <dgm:prSet custT="1"/>
      <dgm:spPr/>
      <dgm:t>
        <a:bodyPr/>
        <a:lstStyle/>
        <a:p>
          <a:r>
            <a:rPr lang="it-IT" sz="1400" b="1" dirty="0" smtClean="0">
              <a:solidFill>
                <a:schemeClr val="tx1"/>
              </a:solidFill>
            </a:rPr>
            <a:t>Controllo di gestione</a:t>
          </a:r>
          <a:endParaRPr lang="it-IT" sz="1400" b="1" dirty="0">
            <a:solidFill>
              <a:schemeClr val="tx1"/>
            </a:solidFill>
          </a:endParaRPr>
        </a:p>
      </dgm:t>
    </dgm:pt>
    <dgm:pt modelId="{6BD71CB0-640E-4777-9FD3-5AD1EECAB31B}" type="parTrans" cxnId="{D1048762-705F-4E31-89FE-BF0E4E691769}">
      <dgm:prSet custT="1"/>
      <dgm:spPr/>
      <dgm:t>
        <a:bodyPr/>
        <a:lstStyle/>
        <a:p>
          <a:endParaRPr lang="it-IT" sz="500"/>
        </a:p>
      </dgm:t>
    </dgm:pt>
    <dgm:pt modelId="{E9209D7C-CC0F-48D3-8B6D-9CEDBDBE5091}" type="sibTrans" cxnId="{D1048762-705F-4E31-89FE-BF0E4E691769}">
      <dgm:prSet/>
      <dgm:spPr/>
      <dgm:t>
        <a:bodyPr/>
        <a:lstStyle/>
        <a:p>
          <a:endParaRPr lang="it-IT" sz="1800"/>
        </a:p>
      </dgm:t>
    </dgm:pt>
    <dgm:pt modelId="{95B53B03-BD93-4022-B68C-3B525E6C3F1A}" type="pres">
      <dgm:prSet presAssocID="{E5FF53CE-2964-4EF8-9CAE-4D5B144FED76}" presName="cycle" presStyleCnt="0">
        <dgm:presLayoutVars>
          <dgm:chMax val="1"/>
          <dgm:dir/>
          <dgm:animLvl val="ctr"/>
          <dgm:resizeHandles val="exact"/>
        </dgm:presLayoutVars>
      </dgm:prSet>
      <dgm:spPr/>
      <dgm:t>
        <a:bodyPr/>
        <a:lstStyle/>
        <a:p>
          <a:endParaRPr lang="it-IT"/>
        </a:p>
      </dgm:t>
    </dgm:pt>
    <dgm:pt modelId="{24EA3CAB-B8F5-47E8-BA4B-62B43A4D70B4}" type="pres">
      <dgm:prSet presAssocID="{544426AC-CD33-4F5C-B82A-7BC72D54D573}" presName="centerShape" presStyleLbl="node0" presStyleIdx="0" presStyleCnt="1"/>
      <dgm:spPr/>
      <dgm:t>
        <a:bodyPr/>
        <a:lstStyle/>
        <a:p>
          <a:endParaRPr lang="it-IT"/>
        </a:p>
      </dgm:t>
    </dgm:pt>
    <dgm:pt modelId="{3FF7D33F-8DC4-4C1D-BDCA-8D3A13A923C7}" type="pres">
      <dgm:prSet presAssocID="{4E8EA404-5E5B-497B-A2AA-066B5DCB12DE}" presName="Name9" presStyleLbl="parChTrans1D2" presStyleIdx="0" presStyleCnt="10"/>
      <dgm:spPr/>
      <dgm:t>
        <a:bodyPr/>
        <a:lstStyle/>
        <a:p>
          <a:endParaRPr lang="it-IT"/>
        </a:p>
      </dgm:t>
    </dgm:pt>
    <dgm:pt modelId="{718679AA-2F25-4F74-B14E-B612B1EE8318}" type="pres">
      <dgm:prSet presAssocID="{4E8EA404-5E5B-497B-A2AA-066B5DCB12DE}" presName="connTx" presStyleLbl="parChTrans1D2" presStyleIdx="0" presStyleCnt="10"/>
      <dgm:spPr/>
      <dgm:t>
        <a:bodyPr/>
        <a:lstStyle/>
        <a:p>
          <a:endParaRPr lang="it-IT"/>
        </a:p>
      </dgm:t>
    </dgm:pt>
    <dgm:pt modelId="{4823D6FB-35C4-40E2-A718-C3458F25D124}" type="pres">
      <dgm:prSet presAssocID="{E805BD88-A111-4F9D-A2CE-316F04632846}" presName="node" presStyleLbl="node1" presStyleIdx="0" presStyleCnt="10">
        <dgm:presLayoutVars>
          <dgm:bulletEnabled val="1"/>
        </dgm:presLayoutVars>
      </dgm:prSet>
      <dgm:spPr/>
      <dgm:t>
        <a:bodyPr/>
        <a:lstStyle/>
        <a:p>
          <a:endParaRPr lang="it-IT"/>
        </a:p>
      </dgm:t>
    </dgm:pt>
    <dgm:pt modelId="{0B783E5D-F046-4495-9695-878470DF2BE9}" type="pres">
      <dgm:prSet presAssocID="{6E521147-BD17-40D7-A712-76A2266242FD}" presName="Name9" presStyleLbl="parChTrans1D2" presStyleIdx="1" presStyleCnt="10"/>
      <dgm:spPr/>
      <dgm:t>
        <a:bodyPr/>
        <a:lstStyle/>
        <a:p>
          <a:endParaRPr lang="it-IT"/>
        </a:p>
      </dgm:t>
    </dgm:pt>
    <dgm:pt modelId="{021D3022-83D6-4DA1-BAE6-6D49949806E7}" type="pres">
      <dgm:prSet presAssocID="{6E521147-BD17-40D7-A712-76A2266242FD}" presName="connTx" presStyleLbl="parChTrans1D2" presStyleIdx="1" presStyleCnt="10"/>
      <dgm:spPr/>
      <dgm:t>
        <a:bodyPr/>
        <a:lstStyle/>
        <a:p>
          <a:endParaRPr lang="it-IT"/>
        </a:p>
      </dgm:t>
    </dgm:pt>
    <dgm:pt modelId="{031A0D69-2A50-4A60-A443-7AF40CED1BFC}" type="pres">
      <dgm:prSet presAssocID="{4BAE21CF-6D28-4D1B-BA6D-46A19A1DBB54}" presName="node" presStyleLbl="node1" presStyleIdx="1" presStyleCnt="10">
        <dgm:presLayoutVars>
          <dgm:bulletEnabled val="1"/>
        </dgm:presLayoutVars>
      </dgm:prSet>
      <dgm:spPr/>
      <dgm:t>
        <a:bodyPr/>
        <a:lstStyle/>
        <a:p>
          <a:endParaRPr lang="it-IT"/>
        </a:p>
      </dgm:t>
    </dgm:pt>
    <dgm:pt modelId="{B8EA0F85-B808-4B1A-97FC-D528992D795B}" type="pres">
      <dgm:prSet presAssocID="{6BD71CB0-640E-4777-9FD3-5AD1EECAB31B}" presName="Name9" presStyleLbl="parChTrans1D2" presStyleIdx="2" presStyleCnt="10"/>
      <dgm:spPr/>
      <dgm:t>
        <a:bodyPr/>
        <a:lstStyle/>
        <a:p>
          <a:endParaRPr lang="it-IT"/>
        </a:p>
      </dgm:t>
    </dgm:pt>
    <dgm:pt modelId="{DF4C5707-3BE1-40A8-822A-712E83E2BD52}" type="pres">
      <dgm:prSet presAssocID="{6BD71CB0-640E-4777-9FD3-5AD1EECAB31B}" presName="connTx" presStyleLbl="parChTrans1D2" presStyleIdx="2" presStyleCnt="10"/>
      <dgm:spPr/>
      <dgm:t>
        <a:bodyPr/>
        <a:lstStyle/>
        <a:p>
          <a:endParaRPr lang="it-IT"/>
        </a:p>
      </dgm:t>
    </dgm:pt>
    <dgm:pt modelId="{2527581C-CCFE-4107-8DD3-F39E7490CAFA}" type="pres">
      <dgm:prSet presAssocID="{1481B05C-E6DC-4551-84A6-E20EF4961F09}" presName="node" presStyleLbl="node1" presStyleIdx="2" presStyleCnt="10">
        <dgm:presLayoutVars>
          <dgm:bulletEnabled val="1"/>
        </dgm:presLayoutVars>
      </dgm:prSet>
      <dgm:spPr/>
      <dgm:t>
        <a:bodyPr/>
        <a:lstStyle/>
        <a:p>
          <a:endParaRPr lang="it-IT"/>
        </a:p>
      </dgm:t>
    </dgm:pt>
    <dgm:pt modelId="{C4356510-A958-4569-A148-3ECE21E8A1A5}" type="pres">
      <dgm:prSet presAssocID="{0593BC73-D432-4BEE-B16D-CDDDE3BEBC30}" presName="Name9" presStyleLbl="parChTrans1D2" presStyleIdx="3" presStyleCnt="10"/>
      <dgm:spPr/>
      <dgm:t>
        <a:bodyPr/>
        <a:lstStyle/>
        <a:p>
          <a:endParaRPr lang="it-IT"/>
        </a:p>
      </dgm:t>
    </dgm:pt>
    <dgm:pt modelId="{2C1E0D31-77EA-41C0-9FCA-771717AC0AC8}" type="pres">
      <dgm:prSet presAssocID="{0593BC73-D432-4BEE-B16D-CDDDE3BEBC30}" presName="connTx" presStyleLbl="parChTrans1D2" presStyleIdx="3" presStyleCnt="10"/>
      <dgm:spPr/>
      <dgm:t>
        <a:bodyPr/>
        <a:lstStyle/>
        <a:p>
          <a:endParaRPr lang="it-IT"/>
        </a:p>
      </dgm:t>
    </dgm:pt>
    <dgm:pt modelId="{80FE54CF-5533-43FC-ACE6-D73AE1146BC3}" type="pres">
      <dgm:prSet presAssocID="{FEC8A1AD-4EF5-44DB-8EAB-A498DFBBDF0A}" presName="node" presStyleLbl="node1" presStyleIdx="3" presStyleCnt="10">
        <dgm:presLayoutVars>
          <dgm:bulletEnabled val="1"/>
        </dgm:presLayoutVars>
      </dgm:prSet>
      <dgm:spPr/>
      <dgm:t>
        <a:bodyPr/>
        <a:lstStyle/>
        <a:p>
          <a:endParaRPr lang="it-IT"/>
        </a:p>
      </dgm:t>
    </dgm:pt>
    <dgm:pt modelId="{5B8D2DA5-B98C-4691-AE33-F0147105E1DC}" type="pres">
      <dgm:prSet presAssocID="{2BD2F17F-A443-4FE9-B026-9038399A29F9}" presName="Name9" presStyleLbl="parChTrans1D2" presStyleIdx="4" presStyleCnt="10"/>
      <dgm:spPr/>
      <dgm:t>
        <a:bodyPr/>
        <a:lstStyle/>
        <a:p>
          <a:endParaRPr lang="it-IT"/>
        </a:p>
      </dgm:t>
    </dgm:pt>
    <dgm:pt modelId="{0DEE4548-7836-49C9-80BA-3F86FA14FEED}" type="pres">
      <dgm:prSet presAssocID="{2BD2F17F-A443-4FE9-B026-9038399A29F9}" presName="connTx" presStyleLbl="parChTrans1D2" presStyleIdx="4" presStyleCnt="10"/>
      <dgm:spPr/>
      <dgm:t>
        <a:bodyPr/>
        <a:lstStyle/>
        <a:p>
          <a:endParaRPr lang="it-IT"/>
        </a:p>
      </dgm:t>
    </dgm:pt>
    <dgm:pt modelId="{73FF4E3F-D67C-4F7A-AAC4-8E74D0CA9968}" type="pres">
      <dgm:prSet presAssocID="{F48AD02E-218C-4A0E-B794-87FC04D7E4D5}" presName="node" presStyleLbl="node1" presStyleIdx="4" presStyleCnt="10">
        <dgm:presLayoutVars>
          <dgm:bulletEnabled val="1"/>
        </dgm:presLayoutVars>
      </dgm:prSet>
      <dgm:spPr/>
      <dgm:t>
        <a:bodyPr/>
        <a:lstStyle/>
        <a:p>
          <a:endParaRPr lang="it-IT"/>
        </a:p>
      </dgm:t>
    </dgm:pt>
    <dgm:pt modelId="{F807B8C3-6DA3-4F9A-A90A-58B825CF890A}" type="pres">
      <dgm:prSet presAssocID="{B5029CD0-60F5-4D60-A2E5-A068156E9134}" presName="Name9" presStyleLbl="parChTrans1D2" presStyleIdx="5" presStyleCnt="10"/>
      <dgm:spPr/>
      <dgm:t>
        <a:bodyPr/>
        <a:lstStyle/>
        <a:p>
          <a:endParaRPr lang="it-IT"/>
        </a:p>
      </dgm:t>
    </dgm:pt>
    <dgm:pt modelId="{296B01F2-1B59-48A8-A4CB-DEE7C0F65069}" type="pres">
      <dgm:prSet presAssocID="{B5029CD0-60F5-4D60-A2E5-A068156E9134}" presName="connTx" presStyleLbl="parChTrans1D2" presStyleIdx="5" presStyleCnt="10"/>
      <dgm:spPr/>
      <dgm:t>
        <a:bodyPr/>
        <a:lstStyle/>
        <a:p>
          <a:endParaRPr lang="it-IT"/>
        </a:p>
      </dgm:t>
    </dgm:pt>
    <dgm:pt modelId="{DD87AC2F-DC1F-4165-975F-EE7E227F0F5C}" type="pres">
      <dgm:prSet presAssocID="{9A2712E0-D929-4A13-9D77-3D768DA6FC91}" presName="node" presStyleLbl="node1" presStyleIdx="5" presStyleCnt="10">
        <dgm:presLayoutVars>
          <dgm:bulletEnabled val="1"/>
        </dgm:presLayoutVars>
      </dgm:prSet>
      <dgm:spPr/>
      <dgm:t>
        <a:bodyPr/>
        <a:lstStyle/>
        <a:p>
          <a:endParaRPr lang="it-IT"/>
        </a:p>
      </dgm:t>
    </dgm:pt>
    <dgm:pt modelId="{1210EF34-C2F3-4B6D-97C8-27C4FCCAC325}" type="pres">
      <dgm:prSet presAssocID="{44BDFD60-C415-405F-819D-A93C5F23B3A0}" presName="Name9" presStyleLbl="parChTrans1D2" presStyleIdx="6" presStyleCnt="10"/>
      <dgm:spPr/>
      <dgm:t>
        <a:bodyPr/>
        <a:lstStyle/>
        <a:p>
          <a:endParaRPr lang="it-IT"/>
        </a:p>
      </dgm:t>
    </dgm:pt>
    <dgm:pt modelId="{120CC56C-D7A3-4E4C-BD82-B2DA3DE4918B}" type="pres">
      <dgm:prSet presAssocID="{44BDFD60-C415-405F-819D-A93C5F23B3A0}" presName="connTx" presStyleLbl="parChTrans1D2" presStyleIdx="6" presStyleCnt="10"/>
      <dgm:spPr/>
      <dgm:t>
        <a:bodyPr/>
        <a:lstStyle/>
        <a:p>
          <a:endParaRPr lang="it-IT"/>
        </a:p>
      </dgm:t>
    </dgm:pt>
    <dgm:pt modelId="{6EC2EECE-B793-4F77-A0FC-971A21DEFA71}" type="pres">
      <dgm:prSet presAssocID="{30F18B27-095C-4AD5-92F3-9D2CE5AE0D65}" presName="node" presStyleLbl="node1" presStyleIdx="6" presStyleCnt="10">
        <dgm:presLayoutVars>
          <dgm:bulletEnabled val="1"/>
        </dgm:presLayoutVars>
      </dgm:prSet>
      <dgm:spPr/>
      <dgm:t>
        <a:bodyPr/>
        <a:lstStyle/>
        <a:p>
          <a:endParaRPr lang="it-IT"/>
        </a:p>
      </dgm:t>
    </dgm:pt>
    <dgm:pt modelId="{0FE80D99-A6A5-489D-AF40-31E7FBDB7095}" type="pres">
      <dgm:prSet presAssocID="{59D6FF0E-156F-4648-800B-5833CF687F06}" presName="Name9" presStyleLbl="parChTrans1D2" presStyleIdx="7" presStyleCnt="10"/>
      <dgm:spPr/>
      <dgm:t>
        <a:bodyPr/>
        <a:lstStyle/>
        <a:p>
          <a:endParaRPr lang="it-IT"/>
        </a:p>
      </dgm:t>
    </dgm:pt>
    <dgm:pt modelId="{ACB7AEEF-EF86-47C1-BD1E-C4A7ABAB0605}" type="pres">
      <dgm:prSet presAssocID="{59D6FF0E-156F-4648-800B-5833CF687F06}" presName="connTx" presStyleLbl="parChTrans1D2" presStyleIdx="7" presStyleCnt="10"/>
      <dgm:spPr/>
      <dgm:t>
        <a:bodyPr/>
        <a:lstStyle/>
        <a:p>
          <a:endParaRPr lang="it-IT"/>
        </a:p>
      </dgm:t>
    </dgm:pt>
    <dgm:pt modelId="{AFA54C0A-5588-415A-8580-8E40495E91F4}" type="pres">
      <dgm:prSet presAssocID="{A2D3001A-BA08-4F27-8414-4A996158C980}" presName="node" presStyleLbl="node1" presStyleIdx="7" presStyleCnt="10">
        <dgm:presLayoutVars>
          <dgm:bulletEnabled val="1"/>
        </dgm:presLayoutVars>
      </dgm:prSet>
      <dgm:spPr/>
      <dgm:t>
        <a:bodyPr/>
        <a:lstStyle/>
        <a:p>
          <a:endParaRPr lang="it-IT"/>
        </a:p>
      </dgm:t>
    </dgm:pt>
    <dgm:pt modelId="{0CAF4698-3535-48CC-88A7-C7511969895F}" type="pres">
      <dgm:prSet presAssocID="{48D886E4-8192-4A1C-860C-B93F0DD9C42B}" presName="Name9" presStyleLbl="parChTrans1D2" presStyleIdx="8" presStyleCnt="10"/>
      <dgm:spPr/>
      <dgm:t>
        <a:bodyPr/>
        <a:lstStyle/>
        <a:p>
          <a:endParaRPr lang="it-IT"/>
        </a:p>
      </dgm:t>
    </dgm:pt>
    <dgm:pt modelId="{ACC7F454-1F25-45FE-B4E0-56CA8843D3BF}" type="pres">
      <dgm:prSet presAssocID="{48D886E4-8192-4A1C-860C-B93F0DD9C42B}" presName="connTx" presStyleLbl="parChTrans1D2" presStyleIdx="8" presStyleCnt="10"/>
      <dgm:spPr/>
      <dgm:t>
        <a:bodyPr/>
        <a:lstStyle/>
        <a:p>
          <a:endParaRPr lang="it-IT"/>
        </a:p>
      </dgm:t>
    </dgm:pt>
    <dgm:pt modelId="{4DBBFEAA-DB92-4238-90DB-DB63F09B4950}" type="pres">
      <dgm:prSet presAssocID="{18EB1410-89E1-49B8-80CE-00C9CE1B326C}" presName="node" presStyleLbl="node1" presStyleIdx="8" presStyleCnt="10">
        <dgm:presLayoutVars>
          <dgm:bulletEnabled val="1"/>
        </dgm:presLayoutVars>
      </dgm:prSet>
      <dgm:spPr/>
      <dgm:t>
        <a:bodyPr/>
        <a:lstStyle/>
        <a:p>
          <a:endParaRPr lang="it-IT"/>
        </a:p>
      </dgm:t>
    </dgm:pt>
    <dgm:pt modelId="{D9B788B3-6590-4079-A549-6C360125AC14}" type="pres">
      <dgm:prSet presAssocID="{928DC81E-CE9D-4F80-B143-95EF38BC4D73}" presName="Name9" presStyleLbl="parChTrans1D2" presStyleIdx="9" presStyleCnt="10"/>
      <dgm:spPr/>
      <dgm:t>
        <a:bodyPr/>
        <a:lstStyle/>
        <a:p>
          <a:endParaRPr lang="it-IT"/>
        </a:p>
      </dgm:t>
    </dgm:pt>
    <dgm:pt modelId="{1BBA464C-7F54-48A5-BC47-D39C1BDF73DF}" type="pres">
      <dgm:prSet presAssocID="{928DC81E-CE9D-4F80-B143-95EF38BC4D73}" presName="connTx" presStyleLbl="parChTrans1D2" presStyleIdx="9" presStyleCnt="10"/>
      <dgm:spPr/>
      <dgm:t>
        <a:bodyPr/>
        <a:lstStyle/>
        <a:p>
          <a:endParaRPr lang="it-IT"/>
        </a:p>
      </dgm:t>
    </dgm:pt>
    <dgm:pt modelId="{9D0F2195-BDE6-43BB-BECA-0DC2C1E21FBC}" type="pres">
      <dgm:prSet presAssocID="{4D6F79BF-7607-4C67-A104-64887911D174}" presName="node" presStyleLbl="node1" presStyleIdx="9" presStyleCnt="10">
        <dgm:presLayoutVars>
          <dgm:bulletEnabled val="1"/>
        </dgm:presLayoutVars>
      </dgm:prSet>
      <dgm:spPr/>
      <dgm:t>
        <a:bodyPr/>
        <a:lstStyle/>
        <a:p>
          <a:endParaRPr lang="it-IT"/>
        </a:p>
      </dgm:t>
    </dgm:pt>
  </dgm:ptLst>
  <dgm:cxnLst>
    <dgm:cxn modelId="{EBBE1F56-6388-4F82-9955-673E50467A10}" type="presOf" srcId="{59D6FF0E-156F-4648-800B-5833CF687F06}" destId="{ACB7AEEF-EF86-47C1-BD1E-C4A7ABAB0605}" srcOrd="1" destOrd="0" presId="urn:microsoft.com/office/officeart/2005/8/layout/radial1"/>
    <dgm:cxn modelId="{3593D2F7-1ADE-47C1-B5D0-4C8823E343C4}" type="presOf" srcId="{4BAE21CF-6D28-4D1B-BA6D-46A19A1DBB54}" destId="{031A0D69-2A50-4A60-A443-7AF40CED1BFC}" srcOrd="0" destOrd="0" presId="urn:microsoft.com/office/officeart/2005/8/layout/radial1"/>
    <dgm:cxn modelId="{05ADACAA-A36C-4C27-B663-67AFE5295BE9}" type="presOf" srcId="{E5FF53CE-2964-4EF8-9CAE-4D5B144FED76}" destId="{95B53B03-BD93-4022-B68C-3B525E6C3F1A}" srcOrd="0" destOrd="0" presId="urn:microsoft.com/office/officeart/2005/8/layout/radial1"/>
    <dgm:cxn modelId="{E970AB2B-002B-4FC0-8D28-D39E3CBF2D55}" type="presOf" srcId="{0593BC73-D432-4BEE-B16D-CDDDE3BEBC30}" destId="{2C1E0D31-77EA-41C0-9FCA-771717AC0AC8}" srcOrd="1" destOrd="0" presId="urn:microsoft.com/office/officeart/2005/8/layout/radial1"/>
    <dgm:cxn modelId="{AC03AB25-BEE7-4CDF-976B-AA4AC2CDA7B4}" type="presOf" srcId="{59D6FF0E-156F-4648-800B-5833CF687F06}" destId="{0FE80D99-A6A5-489D-AF40-31E7FBDB7095}" srcOrd="0" destOrd="0" presId="urn:microsoft.com/office/officeart/2005/8/layout/radial1"/>
    <dgm:cxn modelId="{1E235E9F-A097-4E24-B569-C7D0EE0E243F}" type="presOf" srcId="{B5029CD0-60F5-4D60-A2E5-A068156E9134}" destId="{F807B8C3-6DA3-4F9A-A90A-58B825CF890A}" srcOrd="0" destOrd="0" presId="urn:microsoft.com/office/officeart/2005/8/layout/radial1"/>
    <dgm:cxn modelId="{85A9DEAA-4B81-483E-A40A-42B63AFA5013}" type="presOf" srcId="{30F18B27-095C-4AD5-92F3-9D2CE5AE0D65}" destId="{6EC2EECE-B793-4F77-A0FC-971A21DEFA71}" srcOrd="0" destOrd="0" presId="urn:microsoft.com/office/officeart/2005/8/layout/radial1"/>
    <dgm:cxn modelId="{3AF1279F-BF83-4650-BD79-5EABB5D8CAD8}" type="presOf" srcId="{A2D3001A-BA08-4F27-8414-4A996158C980}" destId="{AFA54C0A-5588-415A-8580-8E40495E91F4}" srcOrd="0" destOrd="0" presId="urn:microsoft.com/office/officeart/2005/8/layout/radial1"/>
    <dgm:cxn modelId="{4FEF9E19-3311-4B0A-BAF0-B08F887C75AB}" type="presOf" srcId="{2BD2F17F-A443-4FE9-B026-9038399A29F9}" destId="{0DEE4548-7836-49C9-80BA-3F86FA14FEED}" srcOrd="1" destOrd="0" presId="urn:microsoft.com/office/officeart/2005/8/layout/radial1"/>
    <dgm:cxn modelId="{A9FE08CD-B2D4-4042-BB9F-36E7A391F518}" type="presOf" srcId="{E805BD88-A111-4F9D-A2CE-316F04632846}" destId="{4823D6FB-35C4-40E2-A718-C3458F25D124}" srcOrd="0" destOrd="0" presId="urn:microsoft.com/office/officeart/2005/8/layout/radial1"/>
    <dgm:cxn modelId="{7FD00790-D587-4DDC-976B-FD07CD73CA9E}" type="presOf" srcId="{B5029CD0-60F5-4D60-A2E5-A068156E9134}" destId="{296B01F2-1B59-48A8-A4CB-DEE7C0F65069}" srcOrd="1" destOrd="0" presId="urn:microsoft.com/office/officeart/2005/8/layout/radial1"/>
    <dgm:cxn modelId="{96B3A6ED-74D0-4588-962F-D1AD793C0DD1}" type="presOf" srcId="{928DC81E-CE9D-4F80-B143-95EF38BC4D73}" destId="{1BBA464C-7F54-48A5-BC47-D39C1BDF73DF}" srcOrd="1" destOrd="0" presId="urn:microsoft.com/office/officeart/2005/8/layout/radial1"/>
    <dgm:cxn modelId="{D1048762-705F-4E31-89FE-BF0E4E691769}" srcId="{544426AC-CD33-4F5C-B82A-7BC72D54D573}" destId="{1481B05C-E6DC-4551-84A6-E20EF4961F09}" srcOrd="2" destOrd="0" parTransId="{6BD71CB0-640E-4777-9FD3-5AD1EECAB31B}" sibTransId="{E9209D7C-CC0F-48D3-8B6D-9CEDBDBE5091}"/>
    <dgm:cxn modelId="{80909401-9170-4875-91AC-EA92AF51F607}" srcId="{544426AC-CD33-4F5C-B82A-7BC72D54D573}" destId="{4BAE21CF-6D28-4D1B-BA6D-46A19A1DBB54}" srcOrd="1" destOrd="0" parTransId="{6E521147-BD17-40D7-A712-76A2266242FD}" sibTransId="{346D70DF-38C0-4128-A759-548CA373DA46}"/>
    <dgm:cxn modelId="{F77A28C9-1363-4A00-92CD-5CDD63A182B2}" type="presOf" srcId="{48D886E4-8192-4A1C-860C-B93F0DD9C42B}" destId="{0CAF4698-3535-48CC-88A7-C7511969895F}" srcOrd="0" destOrd="0" presId="urn:microsoft.com/office/officeart/2005/8/layout/radial1"/>
    <dgm:cxn modelId="{4D1210D0-6FAE-461F-8B94-3B996EF7D473}" type="presOf" srcId="{6BD71CB0-640E-4777-9FD3-5AD1EECAB31B}" destId="{DF4C5707-3BE1-40A8-822A-712E83E2BD52}" srcOrd="1" destOrd="0" presId="urn:microsoft.com/office/officeart/2005/8/layout/radial1"/>
    <dgm:cxn modelId="{D5701299-0A6F-4BF4-B871-0381F2FF51D5}" type="presOf" srcId="{6E521147-BD17-40D7-A712-76A2266242FD}" destId="{021D3022-83D6-4DA1-BAE6-6D49949806E7}" srcOrd="1" destOrd="0" presId="urn:microsoft.com/office/officeart/2005/8/layout/radial1"/>
    <dgm:cxn modelId="{37B747A5-B090-476B-8377-FFD7EA098B35}" type="presOf" srcId="{544426AC-CD33-4F5C-B82A-7BC72D54D573}" destId="{24EA3CAB-B8F5-47E8-BA4B-62B43A4D70B4}" srcOrd="0" destOrd="0" presId="urn:microsoft.com/office/officeart/2005/8/layout/radial1"/>
    <dgm:cxn modelId="{DB0CD372-757D-4416-8559-105D72500108}" type="presOf" srcId="{4E8EA404-5E5B-497B-A2AA-066B5DCB12DE}" destId="{718679AA-2F25-4F74-B14E-B612B1EE8318}" srcOrd="1" destOrd="0" presId="urn:microsoft.com/office/officeart/2005/8/layout/radial1"/>
    <dgm:cxn modelId="{5CB42CB2-AC43-4E19-8335-61EF5D3E94F2}" srcId="{544426AC-CD33-4F5C-B82A-7BC72D54D573}" destId="{30F18B27-095C-4AD5-92F3-9D2CE5AE0D65}" srcOrd="6" destOrd="0" parTransId="{44BDFD60-C415-405F-819D-A93C5F23B3A0}" sibTransId="{9979C58F-4E6D-48BB-98AC-60C61B0BBA4A}"/>
    <dgm:cxn modelId="{956C015C-9723-4A17-99D7-9DFB9D8F957A}" type="presOf" srcId="{48D886E4-8192-4A1C-860C-B93F0DD9C42B}" destId="{ACC7F454-1F25-45FE-B4E0-56CA8843D3BF}" srcOrd="1" destOrd="0" presId="urn:microsoft.com/office/officeart/2005/8/layout/radial1"/>
    <dgm:cxn modelId="{9103C3AE-93EB-4FD9-864A-CA35F92A913A}" srcId="{544426AC-CD33-4F5C-B82A-7BC72D54D573}" destId="{A2D3001A-BA08-4F27-8414-4A996158C980}" srcOrd="7" destOrd="0" parTransId="{59D6FF0E-156F-4648-800B-5833CF687F06}" sibTransId="{1FBE595F-BA54-4EA3-8D17-A5695F8C7B37}"/>
    <dgm:cxn modelId="{2A40912C-9586-4346-A7CE-CB9532AE44C9}" type="presOf" srcId="{4E8EA404-5E5B-497B-A2AA-066B5DCB12DE}" destId="{3FF7D33F-8DC4-4C1D-BDCA-8D3A13A923C7}" srcOrd="0" destOrd="0" presId="urn:microsoft.com/office/officeart/2005/8/layout/radial1"/>
    <dgm:cxn modelId="{3D290D35-FD36-4327-823A-9B4892392ADF}" type="presOf" srcId="{0593BC73-D432-4BEE-B16D-CDDDE3BEBC30}" destId="{C4356510-A958-4569-A148-3ECE21E8A1A5}" srcOrd="0" destOrd="0" presId="urn:microsoft.com/office/officeart/2005/8/layout/radial1"/>
    <dgm:cxn modelId="{8B0F268A-24A3-4332-AA91-BC20690EFE98}" type="presOf" srcId="{6BD71CB0-640E-4777-9FD3-5AD1EECAB31B}" destId="{B8EA0F85-B808-4B1A-97FC-D528992D795B}" srcOrd="0" destOrd="0" presId="urn:microsoft.com/office/officeart/2005/8/layout/radial1"/>
    <dgm:cxn modelId="{06E7DF9A-A318-4AE6-A7E9-6F456E694639}" srcId="{544426AC-CD33-4F5C-B82A-7BC72D54D573}" destId="{9A2712E0-D929-4A13-9D77-3D768DA6FC91}" srcOrd="5" destOrd="0" parTransId="{B5029CD0-60F5-4D60-A2E5-A068156E9134}" sibTransId="{462C389F-E187-4A6E-9759-D7CF4F62C99E}"/>
    <dgm:cxn modelId="{D86A2516-8076-456E-A776-99019368B200}" srcId="{544426AC-CD33-4F5C-B82A-7BC72D54D573}" destId="{FEC8A1AD-4EF5-44DB-8EAB-A498DFBBDF0A}" srcOrd="3" destOrd="0" parTransId="{0593BC73-D432-4BEE-B16D-CDDDE3BEBC30}" sibTransId="{9495F6D3-0A02-4789-9951-93D60906BD30}"/>
    <dgm:cxn modelId="{5CF5B0B5-3DF1-4BCD-BB34-F14D15318345}" type="presOf" srcId="{44BDFD60-C415-405F-819D-A93C5F23B3A0}" destId="{1210EF34-C2F3-4B6D-97C8-27C4FCCAC325}" srcOrd="0" destOrd="0" presId="urn:microsoft.com/office/officeart/2005/8/layout/radial1"/>
    <dgm:cxn modelId="{2B7E5EA9-B76A-4852-962B-65EA353984E3}" type="presOf" srcId="{2BD2F17F-A443-4FE9-B026-9038399A29F9}" destId="{5B8D2DA5-B98C-4691-AE33-F0147105E1DC}" srcOrd="0" destOrd="0" presId="urn:microsoft.com/office/officeart/2005/8/layout/radial1"/>
    <dgm:cxn modelId="{3FFBF2D1-2133-4AD3-A028-952B062F2BF2}" srcId="{544426AC-CD33-4F5C-B82A-7BC72D54D573}" destId="{F48AD02E-218C-4A0E-B794-87FC04D7E4D5}" srcOrd="4" destOrd="0" parTransId="{2BD2F17F-A443-4FE9-B026-9038399A29F9}" sibTransId="{48211130-22B5-48A4-B746-C4945C1D4A92}"/>
    <dgm:cxn modelId="{99BB3A36-1FD9-4FE6-8CE0-533B99360E22}" type="presOf" srcId="{6E521147-BD17-40D7-A712-76A2266242FD}" destId="{0B783E5D-F046-4495-9695-878470DF2BE9}" srcOrd="0" destOrd="0" presId="urn:microsoft.com/office/officeart/2005/8/layout/radial1"/>
    <dgm:cxn modelId="{B9414F93-1B7B-483F-B8A6-3444F6033F13}" type="presOf" srcId="{44BDFD60-C415-405F-819D-A93C5F23B3A0}" destId="{120CC56C-D7A3-4E4C-BD82-B2DA3DE4918B}" srcOrd="1" destOrd="0" presId="urn:microsoft.com/office/officeart/2005/8/layout/radial1"/>
    <dgm:cxn modelId="{B33F24D1-52D4-4D37-84FD-9FFB6BD12B72}" type="presOf" srcId="{1481B05C-E6DC-4551-84A6-E20EF4961F09}" destId="{2527581C-CCFE-4107-8DD3-F39E7490CAFA}" srcOrd="0" destOrd="0" presId="urn:microsoft.com/office/officeart/2005/8/layout/radial1"/>
    <dgm:cxn modelId="{BECFE187-5DE1-48A3-9F06-155BF44CBDE4}" type="presOf" srcId="{18EB1410-89E1-49B8-80CE-00C9CE1B326C}" destId="{4DBBFEAA-DB92-4238-90DB-DB63F09B4950}" srcOrd="0" destOrd="0" presId="urn:microsoft.com/office/officeart/2005/8/layout/radial1"/>
    <dgm:cxn modelId="{67F3D71D-28A9-49CC-8D85-7F9A22CBA15B}" srcId="{544426AC-CD33-4F5C-B82A-7BC72D54D573}" destId="{E805BD88-A111-4F9D-A2CE-316F04632846}" srcOrd="0" destOrd="0" parTransId="{4E8EA404-5E5B-497B-A2AA-066B5DCB12DE}" sibTransId="{FFB8DC76-498F-4F77-B4E7-DC55E25B32BA}"/>
    <dgm:cxn modelId="{84ACA7E9-CEC5-4872-A143-90E9EE424925}" srcId="{544426AC-CD33-4F5C-B82A-7BC72D54D573}" destId="{18EB1410-89E1-49B8-80CE-00C9CE1B326C}" srcOrd="8" destOrd="0" parTransId="{48D886E4-8192-4A1C-860C-B93F0DD9C42B}" sibTransId="{8145D108-AEFD-4CF4-8EC5-490360230933}"/>
    <dgm:cxn modelId="{9A136108-8423-449F-8E97-6589BDC070B0}" type="presOf" srcId="{F48AD02E-218C-4A0E-B794-87FC04D7E4D5}" destId="{73FF4E3F-D67C-4F7A-AAC4-8E74D0CA9968}" srcOrd="0" destOrd="0" presId="urn:microsoft.com/office/officeart/2005/8/layout/radial1"/>
    <dgm:cxn modelId="{1C669414-79E3-4EDF-9707-AB9C0F87964E}" type="presOf" srcId="{FEC8A1AD-4EF5-44DB-8EAB-A498DFBBDF0A}" destId="{80FE54CF-5533-43FC-ACE6-D73AE1146BC3}" srcOrd="0" destOrd="0" presId="urn:microsoft.com/office/officeart/2005/8/layout/radial1"/>
    <dgm:cxn modelId="{240883E7-DF95-40A9-9784-AC3C56D13304}" type="presOf" srcId="{9A2712E0-D929-4A13-9D77-3D768DA6FC91}" destId="{DD87AC2F-DC1F-4165-975F-EE7E227F0F5C}" srcOrd="0" destOrd="0" presId="urn:microsoft.com/office/officeart/2005/8/layout/radial1"/>
    <dgm:cxn modelId="{7682B24D-24A7-406D-9F94-503E0377BE69}" srcId="{E5FF53CE-2964-4EF8-9CAE-4D5B144FED76}" destId="{544426AC-CD33-4F5C-B82A-7BC72D54D573}" srcOrd="0" destOrd="0" parTransId="{ABF734DA-57F8-4267-AE39-79AC23C984AF}" sibTransId="{C95B2444-22A9-4873-BA7E-B3171D882AB9}"/>
    <dgm:cxn modelId="{A6B54C9D-9ED4-40C2-90D8-42FD79B86ACA}" type="presOf" srcId="{928DC81E-CE9D-4F80-B143-95EF38BC4D73}" destId="{D9B788B3-6590-4079-A549-6C360125AC14}" srcOrd="0" destOrd="0" presId="urn:microsoft.com/office/officeart/2005/8/layout/radial1"/>
    <dgm:cxn modelId="{40043E70-6994-4147-BC55-7598D4B94C92}" srcId="{544426AC-CD33-4F5C-B82A-7BC72D54D573}" destId="{4D6F79BF-7607-4C67-A104-64887911D174}" srcOrd="9" destOrd="0" parTransId="{928DC81E-CE9D-4F80-B143-95EF38BC4D73}" sibTransId="{69F04C56-1AC3-4AC7-92C4-48B1E2535E5C}"/>
    <dgm:cxn modelId="{F111F466-23EA-499E-B86E-40E67FD348DB}" type="presOf" srcId="{4D6F79BF-7607-4C67-A104-64887911D174}" destId="{9D0F2195-BDE6-43BB-BECA-0DC2C1E21FBC}" srcOrd="0" destOrd="0" presId="urn:microsoft.com/office/officeart/2005/8/layout/radial1"/>
    <dgm:cxn modelId="{C927AD12-8DDC-4810-8E0A-A3FAEF25C336}" type="presParOf" srcId="{95B53B03-BD93-4022-B68C-3B525E6C3F1A}" destId="{24EA3CAB-B8F5-47E8-BA4B-62B43A4D70B4}" srcOrd="0" destOrd="0" presId="urn:microsoft.com/office/officeart/2005/8/layout/radial1"/>
    <dgm:cxn modelId="{3F2DCB71-9008-4E96-B918-1AFA8299DA7B}" type="presParOf" srcId="{95B53B03-BD93-4022-B68C-3B525E6C3F1A}" destId="{3FF7D33F-8DC4-4C1D-BDCA-8D3A13A923C7}" srcOrd="1" destOrd="0" presId="urn:microsoft.com/office/officeart/2005/8/layout/radial1"/>
    <dgm:cxn modelId="{4270664B-2F36-45EE-A1D4-AF884D1FBDD7}" type="presParOf" srcId="{3FF7D33F-8DC4-4C1D-BDCA-8D3A13A923C7}" destId="{718679AA-2F25-4F74-B14E-B612B1EE8318}" srcOrd="0" destOrd="0" presId="urn:microsoft.com/office/officeart/2005/8/layout/radial1"/>
    <dgm:cxn modelId="{151B8147-77EE-432E-B185-46A3F5CCDEB4}" type="presParOf" srcId="{95B53B03-BD93-4022-B68C-3B525E6C3F1A}" destId="{4823D6FB-35C4-40E2-A718-C3458F25D124}" srcOrd="2" destOrd="0" presId="urn:microsoft.com/office/officeart/2005/8/layout/radial1"/>
    <dgm:cxn modelId="{D677F6DA-F4B3-474E-A3AB-AEB0CDAEAF65}" type="presParOf" srcId="{95B53B03-BD93-4022-B68C-3B525E6C3F1A}" destId="{0B783E5D-F046-4495-9695-878470DF2BE9}" srcOrd="3" destOrd="0" presId="urn:microsoft.com/office/officeart/2005/8/layout/radial1"/>
    <dgm:cxn modelId="{59C9973A-DA5A-498C-8E56-D048779A1446}" type="presParOf" srcId="{0B783E5D-F046-4495-9695-878470DF2BE9}" destId="{021D3022-83D6-4DA1-BAE6-6D49949806E7}" srcOrd="0" destOrd="0" presId="urn:microsoft.com/office/officeart/2005/8/layout/radial1"/>
    <dgm:cxn modelId="{2FCFA953-58B5-4B7D-9C42-4C3B1343FB95}" type="presParOf" srcId="{95B53B03-BD93-4022-B68C-3B525E6C3F1A}" destId="{031A0D69-2A50-4A60-A443-7AF40CED1BFC}" srcOrd="4" destOrd="0" presId="urn:microsoft.com/office/officeart/2005/8/layout/radial1"/>
    <dgm:cxn modelId="{8EAF9B32-5DD7-4C0B-990D-2F0EFE21EFB0}" type="presParOf" srcId="{95B53B03-BD93-4022-B68C-3B525E6C3F1A}" destId="{B8EA0F85-B808-4B1A-97FC-D528992D795B}" srcOrd="5" destOrd="0" presId="urn:microsoft.com/office/officeart/2005/8/layout/radial1"/>
    <dgm:cxn modelId="{998746A7-4378-4F4E-82E1-5503267DF542}" type="presParOf" srcId="{B8EA0F85-B808-4B1A-97FC-D528992D795B}" destId="{DF4C5707-3BE1-40A8-822A-712E83E2BD52}" srcOrd="0" destOrd="0" presId="urn:microsoft.com/office/officeart/2005/8/layout/radial1"/>
    <dgm:cxn modelId="{C05841C7-974C-4420-9FB5-D2799C1D6682}" type="presParOf" srcId="{95B53B03-BD93-4022-B68C-3B525E6C3F1A}" destId="{2527581C-CCFE-4107-8DD3-F39E7490CAFA}" srcOrd="6" destOrd="0" presId="urn:microsoft.com/office/officeart/2005/8/layout/radial1"/>
    <dgm:cxn modelId="{6C4E1510-0981-41D9-9F35-ED410E0E13B2}" type="presParOf" srcId="{95B53B03-BD93-4022-B68C-3B525E6C3F1A}" destId="{C4356510-A958-4569-A148-3ECE21E8A1A5}" srcOrd="7" destOrd="0" presId="urn:microsoft.com/office/officeart/2005/8/layout/radial1"/>
    <dgm:cxn modelId="{8336D23A-7A97-4ED1-BD64-4D664AEE0C06}" type="presParOf" srcId="{C4356510-A958-4569-A148-3ECE21E8A1A5}" destId="{2C1E0D31-77EA-41C0-9FCA-771717AC0AC8}" srcOrd="0" destOrd="0" presId="urn:microsoft.com/office/officeart/2005/8/layout/radial1"/>
    <dgm:cxn modelId="{D6A10517-9D02-4A1E-93E1-E9EBB1E2D827}" type="presParOf" srcId="{95B53B03-BD93-4022-B68C-3B525E6C3F1A}" destId="{80FE54CF-5533-43FC-ACE6-D73AE1146BC3}" srcOrd="8" destOrd="0" presId="urn:microsoft.com/office/officeart/2005/8/layout/radial1"/>
    <dgm:cxn modelId="{803B37CB-FB3A-4C40-9846-CCDEEFCA8ABE}" type="presParOf" srcId="{95B53B03-BD93-4022-B68C-3B525E6C3F1A}" destId="{5B8D2DA5-B98C-4691-AE33-F0147105E1DC}" srcOrd="9" destOrd="0" presId="urn:microsoft.com/office/officeart/2005/8/layout/radial1"/>
    <dgm:cxn modelId="{385D56CD-AD2F-443A-97B3-DC5B8B90624A}" type="presParOf" srcId="{5B8D2DA5-B98C-4691-AE33-F0147105E1DC}" destId="{0DEE4548-7836-49C9-80BA-3F86FA14FEED}" srcOrd="0" destOrd="0" presId="urn:microsoft.com/office/officeart/2005/8/layout/radial1"/>
    <dgm:cxn modelId="{98DF1699-3694-4946-80E2-620CCDF7A7BD}" type="presParOf" srcId="{95B53B03-BD93-4022-B68C-3B525E6C3F1A}" destId="{73FF4E3F-D67C-4F7A-AAC4-8E74D0CA9968}" srcOrd="10" destOrd="0" presId="urn:microsoft.com/office/officeart/2005/8/layout/radial1"/>
    <dgm:cxn modelId="{0BFE74D8-9C5D-4466-B9AA-766988092BDC}" type="presParOf" srcId="{95B53B03-BD93-4022-B68C-3B525E6C3F1A}" destId="{F807B8C3-6DA3-4F9A-A90A-58B825CF890A}" srcOrd="11" destOrd="0" presId="urn:microsoft.com/office/officeart/2005/8/layout/radial1"/>
    <dgm:cxn modelId="{456F2231-F6C1-469B-BB43-40865E752EEB}" type="presParOf" srcId="{F807B8C3-6DA3-4F9A-A90A-58B825CF890A}" destId="{296B01F2-1B59-48A8-A4CB-DEE7C0F65069}" srcOrd="0" destOrd="0" presId="urn:microsoft.com/office/officeart/2005/8/layout/radial1"/>
    <dgm:cxn modelId="{42D5BA61-F029-4032-8E3A-F3489D4B45C1}" type="presParOf" srcId="{95B53B03-BD93-4022-B68C-3B525E6C3F1A}" destId="{DD87AC2F-DC1F-4165-975F-EE7E227F0F5C}" srcOrd="12" destOrd="0" presId="urn:microsoft.com/office/officeart/2005/8/layout/radial1"/>
    <dgm:cxn modelId="{D4B680EF-5649-4687-B82C-68DD0F042DDE}" type="presParOf" srcId="{95B53B03-BD93-4022-B68C-3B525E6C3F1A}" destId="{1210EF34-C2F3-4B6D-97C8-27C4FCCAC325}" srcOrd="13" destOrd="0" presId="urn:microsoft.com/office/officeart/2005/8/layout/radial1"/>
    <dgm:cxn modelId="{7C089C22-A926-454E-BAD1-EFF3E52736AA}" type="presParOf" srcId="{1210EF34-C2F3-4B6D-97C8-27C4FCCAC325}" destId="{120CC56C-D7A3-4E4C-BD82-B2DA3DE4918B}" srcOrd="0" destOrd="0" presId="urn:microsoft.com/office/officeart/2005/8/layout/radial1"/>
    <dgm:cxn modelId="{B4B2DC76-A71A-4BD3-8191-C5B9A4FC1401}" type="presParOf" srcId="{95B53B03-BD93-4022-B68C-3B525E6C3F1A}" destId="{6EC2EECE-B793-4F77-A0FC-971A21DEFA71}" srcOrd="14" destOrd="0" presId="urn:microsoft.com/office/officeart/2005/8/layout/radial1"/>
    <dgm:cxn modelId="{1DD1DFBF-F394-40A3-ADFC-5BEB739BE3C3}" type="presParOf" srcId="{95B53B03-BD93-4022-B68C-3B525E6C3F1A}" destId="{0FE80D99-A6A5-489D-AF40-31E7FBDB7095}" srcOrd="15" destOrd="0" presId="urn:microsoft.com/office/officeart/2005/8/layout/radial1"/>
    <dgm:cxn modelId="{358B9058-F006-4EE3-98EB-80A4D79979B5}" type="presParOf" srcId="{0FE80D99-A6A5-489D-AF40-31E7FBDB7095}" destId="{ACB7AEEF-EF86-47C1-BD1E-C4A7ABAB0605}" srcOrd="0" destOrd="0" presId="urn:microsoft.com/office/officeart/2005/8/layout/radial1"/>
    <dgm:cxn modelId="{24D2FB6C-0259-4D81-8F30-592F4DCB826F}" type="presParOf" srcId="{95B53B03-BD93-4022-B68C-3B525E6C3F1A}" destId="{AFA54C0A-5588-415A-8580-8E40495E91F4}" srcOrd="16" destOrd="0" presId="urn:microsoft.com/office/officeart/2005/8/layout/radial1"/>
    <dgm:cxn modelId="{532D0E28-30F1-4E8E-963B-AA2116F164BC}" type="presParOf" srcId="{95B53B03-BD93-4022-B68C-3B525E6C3F1A}" destId="{0CAF4698-3535-48CC-88A7-C7511969895F}" srcOrd="17" destOrd="0" presId="urn:microsoft.com/office/officeart/2005/8/layout/radial1"/>
    <dgm:cxn modelId="{36513F04-DF45-4825-9589-694DCF0E32BE}" type="presParOf" srcId="{0CAF4698-3535-48CC-88A7-C7511969895F}" destId="{ACC7F454-1F25-45FE-B4E0-56CA8843D3BF}" srcOrd="0" destOrd="0" presId="urn:microsoft.com/office/officeart/2005/8/layout/radial1"/>
    <dgm:cxn modelId="{75CE1640-1E2D-46DC-927B-ACEFD0D5FA5F}" type="presParOf" srcId="{95B53B03-BD93-4022-B68C-3B525E6C3F1A}" destId="{4DBBFEAA-DB92-4238-90DB-DB63F09B4950}" srcOrd="18" destOrd="0" presId="urn:microsoft.com/office/officeart/2005/8/layout/radial1"/>
    <dgm:cxn modelId="{F5D216C8-083D-49E5-B730-184614835FFE}" type="presParOf" srcId="{95B53B03-BD93-4022-B68C-3B525E6C3F1A}" destId="{D9B788B3-6590-4079-A549-6C360125AC14}" srcOrd="19" destOrd="0" presId="urn:microsoft.com/office/officeart/2005/8/layout/radial1"/>
    <dgm:cxn modelId="{D247A90A-0ACE-4D03-873C-9A2B9499DB9E}" type="presParOf" srcId="{D9B788B3-6590-4079-A549-6C360125AC14}" destId="{1BBA464C-7F54-48A5-BC47-D39C1BDF73DF}" srcOrd="0" destOrd="0" presId="urn:microsoft.com/office/officeart/2005/8/layout/radial1"/>
    <dgm:cxn modelId="{3FE22ACB-01FA-4009-AE6A-032C1AD6023A}" type="presParOf" srcId="{95B53B03-BD93-4022-B68C-3B525E6C3F1A}" destId="{9D0F2195-BDE6-43BB-BECA-0DC2C1E21FBC}" srcOrd="20" destOrd="0" presId="urn:microsoft.com/office/officeart/2005/8/layout/radial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4EA3CAB-B8F5-47E8-BA4B-62B43A4D70B4}">
      <dsp:nvSpPr>
        <dsp:cNvPr id="0" name=""/>
        <dsp:cNvSpPr/>
      </dsp:nvSpPr>
      <dsp:spPr>
        <a:xfrm>
          <a:off x="3772080" y="2331920"/>
          <a:ext cx="1096799" cy="1096799"/>
        </a:xfrm>
        <a:prstGeom prst="ellipse">
          <a:avLst/>
        </a:prstGeom>
        <a:solidFill>
          <a:srgbClr val="FFFF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it-IT" sz="1600" b="1" kern="1200" dirty="0" smtClean="0">
              <a:solidFill>
                <a:schemeClr val="tx1"/>
              </a:solidFill>
            </a:rPr>
            <a:t>Bid manager</a:t>
          </a:r>
          <a:endParaRPr lang="it-IT" sz="1600" b="1" kern="1200" dirty="0">
            <a:solidFill>
              <a:schemeClr val="tx1"/>
            </a:solidFill>
          </a:endParaRPr>
        </a:p>
      </dsp:txBody>
      <dsp:txXfrm>
        <a:off x="3772080" y="2331920"/>
        <a:ext cx="1096799" cy="1096799"/>
      </dsp:txXfrm>
    </dsp:sp>
    <dsp:sp modelId="{3FF7D33F-8DC4-4C1D-BDCA-8D3A13A923C7}">
      <dsp:nvSpPr>
        <dsp:cNvPr id="0" name=""/>
        <dsp:cNvSpPr/>
      </dsp:nvSpPr>
      <dsp:spPr>
        <a:xfrm rot="16200000">
          <a:off x="3713525" y="1713542"/>
          <a:ext cx="1213908" cy="22847"/>
        </a:xfrm>
        <a:custGeom>
          <a:avLst/>
          <a:gdLst/>
          <a:ahLst/>
          <a:cxnLst/>
          <a:rect l="0" t="0" r="0" b="0"/>
          <a:pathLst>
            <a:path>
              <a:moveTo>
                <a:pt x="0" y="11423"/>
              </a:moveTo>
              <a:lnTo>
                <a:pt x="1213908" y="11423"/>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it-IT" sz="500" b="1" kern="1200">
            <a:solidFill>
              <a:schemeClr val="tx1"/>
            </a:solidFill>
          </a:endParaRPr>
        </a:p>
      </dsp:txBody>
      <dsp:txXfrm rot="16200000">
        <a:off x="4290132" y="1694618"/>
        <a:ext cx="60695" cy="60695"/>
      </dsp:txXfrm>
    </dsp:sp>
    <dsp:sp modelId="{4823D6FB-35C4-40E2-A718-C3458F25D124}">
      <dsp:nvSpPr>
        <dsp:cNvPr id="0" name=""/>
        <dsp:cNvSpPr/>
      </dsp:nvSpPr>
      <dsp:spPr>
        <a:xfrm>
          <a:off x="3772080" y="21212"/>
          <a:ext cx="1096799" cy="1096799"/>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it-IT" sz="1400" b="1" kern="1200" dirty="0" smtClean="0">
              <a:solidFill>
                <a:schemeClr val="tx1"/>
              </a:solidFill>
            </a:rPr>
            <a:t>Legale</a:t>
          </a:r>
          <a:endParaRPr lang="it-IT" sz="1400" b="1" kern="1200" dirty="0">
            <a:solidFill>
              <a:schemeClr val="tx1"/>
            </a:solidFill>
          </a:endParaRPr>
        </a:p>
      </dsp:txBody>
      <dsp:txXfrm>
        <a:off x="3772080" y="21212"/>
        <a:ext cx="1096799" cy="1096799"/>
      </dsp:txXfrm>
    </dsp:sp>
    <dsp:sp modelId="{0B783E5D-F046-4495-9695-878470DF2BE9}">
      <dsp:nvSpPr>
        <dsp:cNvPr id="0" name=""/>
        <dsp:cNvSpPr/>
      </dsp:nvSpPr>
      <dsp:spPr>
        <a:xfrm rot="18360000">
          <a:off x="4392625" y="1934195"/>
          <a:ext cx="1213908" cy="22847"/>
        </a:xfrm>
        <a:custGeom>
          <a:avLst/>
          <a:gdLst/>
          <a:ahLst/>
          <a:cxnLst/>
          <a:rect l="0" t="0" r="0" b="0"/>
          <a:pathLst>
            <a:path>
              <a:moveTo>
                <a:pt x="0" y="11423"/>
              </a:moveTo>
              <a:lnTo>
                <a:pt x="1213908" y="11423"/>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it-IT" sz="500" b="1" kern="1200">
            <a:solidFill>
              <a:schemeClr val="tx1"/>
            </a:solidFill>
          </a:endParaRPr>
        </a:p>
      </dsp:txBody>
      <dsp:txXfrm rot="18360000">
        <a:off x="4969232" y="1915271"/>
        <a:ext cx="60695" cy="60695"/>
      </dsp:txXfrm>
    </dsp:sp>
    <dsp:sp modelId="{031A0D69-2A50-4A60-A443-7AF40CED1BFC}">
      <dsp:nvSpPr>
        <dsp:cNvPr id="0" name=""/>
        <dsp:cNvSpPr/>
      </dsp:nvSpPr>
      <dsp:spPr>
        <a:xfrm>
          <a:off x="5130280" y="462518"/>
          <a:ext cx="1096799" cy="1096799"/>
        </a:xfrm>
        <a:prstGeom prst="ellipse">
          <a:avLst/>
        </a:prstGeom>
        <a:solidFill>
          <a:schemeClr val="accent5">
            <a:hueOff val="-1103764"/>
            <a:satOff val="4423"/>
            <a:lumOff val="95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it-IT" sz="1400" b="1" kern="1200" dirty="0" smtClean="0">
              <a:solidFill>
                <a:schemeClr val="tx1"/>
              </a:solidFill>
            </a:rPr>
            <a:t>Qualità</a:t>
          </a:r>
          <a:endParaRPr lang="it-IT" sz="1400" b="1" kern="1200" dirty="0">
            <a:solidFill>
              <a:schemeClr val="tx1"/>
            </a:solidFill>
          </a:endParaRPr>
        </a:p>
      </dsp:txBody>
      <dsp:txXfrm>
        <a:off x="5130280" y="462518"/>
        <a:ext cx="1096799" cy="1096799"/>
      </dsp:txXfrm>
    </dsp:sp>
    <dsp:sp modelId="{B8EA0F85-B808-4B1A-97FC-D528992D795B}">
      <dsp:nvSpPr>
        <dsp:cNvPr id="0" name=""/>
        <dsp:cNvSpPr/>
      </dsp:nvSpPr>
      <dsp:spPr>
        <a:xfrm rot="20520000">
          <a:off x="4812332" y="2511872"/>
          <a:ext cx="1213908" cy="22847"/>
        </a:xfrm>
        <a:custGeom>
          <a:avLst/>
          <a:gdLst/>
          <a:ahLst/>
          <a:cxnLst/>
          <a:rect l="0" t="0" r="0" b="0"/>
          <a:pathLst>
            <a:path>
              <a:moveTo>
                <a:pt x="0" y="11423"/>
              </a:moveTo>
              <a:lnTo>
                <a:pt x="1213908" y="11423"/>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it-IT" sz="500" kern="1200"/>
        </a:p>
      </dsp:txBody>
      <dsp:txXfrm rot="20520000">
        <a:off x="5388939" y="2492948"/>
        <a:ext cx="60695" cy="60695"/>
      </dsp:txXfrm>
    </dsp:sp>
    <dsp:sp modelId="{2527581C-CCFE-4107-8DD3-F39E7490CAFA}">
      <dsp:nvSpPr>
        <dsp:cNvPr id="0" name=""/>
        <dsp:cNvSpPr/>
      </dsp:nvSpPr>
      <dsp:spPr>
        <a:xfrm>
          <a:off x="5969694" y="1617872"/>
          <a:ext cx="1096799" cy="1096799"/>
        </a:xfrm>
        <a:prstGeom prst="ellipse">
          <a:avLst/>
        </a:prstGeom>
        <a:solidFill>
          <a:schemeClr val="accent5">
            <a:hueOff val="-2207528"/>
            <a:satOff val="8847"/>
            <a:lumOff val="191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it-IT" sz="1400" b="1" kern="1200" dirty="0" smtClean="0">
              <a:solidFill>
                <a:schemeClr val="tx1"/>
              </a:solidFill>
            </a:rPr>
            <a:t>Controllo di gestione</a:t>
          </a:r>
          <a:endParaRPr lang="it-IT" sz="1400" b="1" kern="1200" dirty="0">
            <a:solidFill>
              <a:schemeClr val="tx1"/>
            </a:solidFill>
          </a:endParaRPr>
        </a:p>
      </dsp:txBody>
      <dsp:txXfrm>
        <a:off x="5969694" y="1617872"/>
        <a:ext cx="1096799" cy="1096799"/>
      </dsp:txXfrm>
    </dsp:sp>
    <dsp:sp modelId="{C4356510-A958-4569-A148-3ECE21E8A1A5}">
      <dsp:nvSpPr>
        <dsp:cNvPr id="0" name=""/>
        <dsp:cNvSpPr/>
      </dsp:nvSpPr>
      <dsp:spPr>
        <a:xfrm rot="1080000">
          <a:off x="4812332" y="3225920"/>
          <a:ext cx="1213908" cy="22847"/>
        </a:xfrm>
        <a:custGeom>
          <a:avLst/>
          <a:gdLst/>
          <a:ahLst/>
          <a:cxnLst/>
          <a:rect l="0" t="0" r="0" b="0"/>
          <a:pathLst>
            <a:path>
              <a:moveTo>
                <a:pt x="0" y="11423"/>
              </a:moveTo>
              <a:lnTo>
                <a:pt x="1213908" y="11423"/>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it-IT" sz="500" b="1" kern="1200">
            <a:solidFill>
              <a:schemeClr val="tx1"/>
            </a:solidFill>
          </a:endParaRPr>
        </a:p>
      </dsp:txBody>
      <dsp:txXfrm rot="1080000">
        <a:off x="5388939" y="3206996"/>
        <a:ext cx="60695" cy="60695"/>
      </dsp:txXfrm>
    </dsp:sp>
    <dsp:sp modelId="{80FE54CF-5533-43FC-ACE6-D73AE1146BC3}">
      <dsp:nvSpPr>
        <dsp:cNvPr id="0" name=""/>
        <dsp:cNvSpPr/>
      </dsp:nvSpPr>
      <dsp:spPr>
        <a:xfrm>
          <a:off x="5969694" y="3045968"/>
          <a:ext cx="1096799" cy="1096799"/>
        </a:xfrm>
        <a:prstGeom prst="ellipse">
          <a:avLst/>
        </a:prstGeom>
        <a:solidFill>
          <a:schemeClr val="accent5">
            <a:hueOff val="-3311292"/>
            <a:satOff val="13270"/>
            <a:lumOff val="287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it-IT" sz="1400" b="1" kern="1200" dirty="0" smtClean="0">
              <a:solidFill>
                <a:schemeClr val="tx1"/>
              </a:solidFill>
            </a:rPr>
            <a:t>Delivery</a:t>
          </a:r>
          <a:endParaRPr lang="it-IT" sz="1400" b="1" kern="1200" dirty="0">
            <a:solidFill>
              <a:schemeClr val="tx1"/>
            </a:solidFill>
          </a:endParaRPr>
        </a:p>
      </dsp:txBody>
      <dsp:txXfrm>
        <a:off x="5969694" y="3045968"/>
        <a:ext cx="1096799" cy="1096799"/>
      </dsp:txXfrm>
    </dsp:sp>
    <dsp:sp modelId="{5B8D2DA5-B98C-4691-AE33-F0147105E1DC}">
      <dsp:nvSpPr>
        <dsp:cNvPr id="0" name=""/>
        <dsp:cNvSpPr/>
      </dsp:nvSpPr>
      <dsp:spPr>
        <a:xfrm rot="3240000">
          <a:off x="4392625" y="3803597"/>
          <a:ext cx="1213908" cy="22847"/>
        </a:xfrm>
        <a:custGeom>
          <a:avLst/>
          <a:gdLst/>
          <a:ahLst/>
          <a:cxnLst/>
          <a:rect l="0" t="0" r="0" b="0"/>
          <a:pathLst>
            <a:path>
              <a:moveTo>
                <a:pt x="0" y="11423"/>
              </a:moveTo>
              <a:lnTo>
                <a:pt x="1213908" y="11423"/>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it-IT" sz="500" b="1" kern="1200">
            <a:solidFill>
              <a:schemeClr val="tx1"/>
            </a:solidFill>
          </a:endParaRPr>
        </a:p>
      </dsp:txBody>
      <dsp:txXfrm rot="3240000">
        <a:off x="4969232" y="3784673"/>
        <a:ext cx="60695" cy="60695"/>
      </dsp:txXfrm>
    </dsp:sp>
    <dsp:sp modelId="{73FF4E3F-D67C-4F7A-AAC4-8E74D0CA9968}">
      <dsp:nvSpPr>
        <dsp:cNvPr id="0" name=""/>
        <dsp:cNvSpPr/>
      </dsp:nvSpPr>
      <dsp:spPr>
        <a:xfrm>
          <a:off x="5130280" y="4201322"/>
          <a:ext cx="1096799" cy="1096799"/>
        </a:xfrm>
        <a:prstGeom prst="ellipse">
          <a:avLst/>
        </a:prstGeom>
        <a:solidFill>
          <a:schemeClr val="accent5">
            <a:hueOff val="-4415056"/>
            <a:satOff val="17694"/>
            <a:lumOff val="383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it-IT" sz="1400" b="1" kern="1200" dirty="0" err="1" smtClean="0">
              <a:solidFill>
                <a:schemeClr val="tx1"/>
              </a:solidFill>
            </a:rPr>
            <a:t>Operation</a:t>
          </a:r>
          <a:endParaRPr lang="it-IT" sz="1400" b="1" kern="1200" dirty="0">
            <a:solidFill>
              <a:schemeClr val="tx1"/>
            </a:solidFill>
          </a:endParaRPr>
        </a:p>
      </dsp:txBody>
      <dsp:txXfrm>
        <a:off x="5130280" y="4201322"/>
        <a:ext cx="1096799" cy="1096799"/>
      </dsp:txXfrm>
    </dsp:sp>
    <dsp:sp modelId="{F807B8C3-6DA3-4F9A-A90A-58B825CF890A}">
      <dsp:nvSpPr>
        <dsp:cNvPr id="0" name=""/>
        <dsp:cNvSpPr/>
      </dsp:nvSpPr>
      <dsp:spPr>
        <a:xfrm rot="5400000">
          <a:off x="3713525" y="4024250"/>
          <a:ext cx="1213908" cy="22847"/>
        </a:xfrm>
        <a:custGeom>
          <a:avLst/>
          <a:gdLst/>
          <a:ahLst/>
          <a:cxnLst/>
          <a:rect l="0" t="0" r="0" b="0"/>
          <a:pathLst>
            <a:path>
              <a:moveTo>
                <a:pt x="0" y="11423"/>
              </a:moveTo>
              <a:lnTo>
                <a:pt x="1213908" y="11423"/>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it-IT" sz="500" b="1" kern="1200">
            <a:solidFill>
              <a:schemeClr val="tx1"/>
            </a:solidFill>
          </a:endParaRPr>
        </a:p>
      </dsp:txBody>
      <dsp:txXfrm rot="5400000">
        <a:off x="4290132" y="4005326"/>
        <a:ext cx="60695" cy="60695"/>
      </dsp:txXfrm>
    </dsp:sp>
    <dsp:sp modelId="{DD87AC2F-DC1F-4165-975F-EE7E227F0F5C}">
      <dsp:nvSpPr>
        <dsp:cNvPr id="0" name=""/>
        <dsp:cNvSpPr/>
      </dsp:nvSpPr>
      <dsp:spPr>
        <a:xfrm>
          <a:off x="3772080" y="4642628"/>
          <a:ext cx="1096799" cy="1096799"/>
        </a:xfrm>
        <a:prstGeom prst="ellipse">
          <a:avLst/>
        </a:prstGeom>
        <a:solidFill>
          <a:schemeClr val="accent5">
            <a:hueOff val="-5518820"/>
            <a:satOff val="22117"/>
            <a:lumOff val="479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it-IT" sz="1400" b="1" kern="1200" dirty="0" smtClean="0">
              <a:solidFill>
                <a:schemeClr val="tx1"/>
              </a:solidFill>
            </a:rPr>
            <a:t>Risorse Umane</a:t>
          </a:r>
          <a:endParaRPr lang="it-IT" sz="1400" b="1" kern="1200" dirty="0">
            <a:solidFill>
              <a:schemeClr val="tx1"/>
            </a:solidFill>
          </a:endParaRPr>
        </a:p>
      </dsp:txBody>
      <dsp:txXfrm>
        <a:off x="3772080" y="4642628"/>
        <a:ext cx="1096799" cy="1096799"/>
      </dsp:txXfrm>
    </dsp:sp>
    <dsp:sp modelId="{1210EF34-C2F3-4B6D-97C8-27C4FCCAC325}">
      <dsp:nvSpPr>
        <dsp:cNvPr id="0" name=""/>
        <dsp:cNvSpPr/>
      </dsp:nvSpPr>
      <dsp:spPr>
        <a:xfrm rot="7560000">
          <a:off x="3034425" y="3803597"/>
          <a:ext cx="1213908" cy="22847"/>
        </a:xfrm>
        <a:custGeom>
          <a:avLst/>
          <a:gdLst/>
          <a:ahLst/>
          <a:cxnLst/>
          <a:rect l="0" t="0" r="0" b="0"/>
          <a:pathLst>
            <a:path>
              <a:moveTo>
                <a:pt x="0" y="11423"/>
              </a:moveTo>
              <a:lnTo>
                <a:pt x="1213908" y="11423"/>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it-IT" sz="500" b="1" kern="1200">
            <a:solidFill>
              <a:schemeClr val="tx1"/>
            </a:solidFill>
          </a:endParaRPr>
        </a:p>
      </dsp:txBody>
      <dsp:txXfrm rot="7560000">
        <a:off x="3611032" y="3784673"/>
        <a:ext cx="60695" cy="60695"/>
      </dsp:txXfrm>
    </dsp:sp>
    <dsp:sp modelId="{6EC2EECE-B793-4F77-A0FC-971A21DEFA71}">
      <dsp:nvSpPr>
        <dsp:cNvPr id="0" name=""/>
        <dsp:cNvSpPr/>
      </dsp:nvSpPr>
      <dsp:spPr>
        <a:xfrm>
          <a:off x="2413880" y="4201322"/>
          <a:ext cx="1096799" cy="1096799"/>
        </a:xfrm>
        <a:prstGeom prst="ellipse">
          <a:avLst/>
        </a:prstGeom>
        <a:solidFill>
          <a:schemeClr val="accent5">
            <a:hueOff val="-6622584"/>
            <a:satOff val="26541"/>
            <a:lumOff val="575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it-IT" sz="1400" b="1" kern="1200" dirty="0" smtClean="0">
              <a:solidFill>
                <a:schemeClr val="tx1"/>
              </a:solidFill>
            </a:rPr>
            <a:t>Logistica</a:t>
          </a:r>
          <a:endParaRPr lang="it-IT" sz="1400" b="1" kern="1200" dirty="0">
            <a:solidFill>
              <a:schemeClr val="tx1"/>
            </a:solidFill>
          </a:endParaRPr>
        </a:p>
      </dsp:txBody>
      <dsp:txXfrm>
        <a:off x="2413880" y="4201322"/>
        <a:ext cx="1096799" cy="1096799"/>
      </dsp:txXfrm>
    </dsp:sp>
    <dsp:sp modelId="{0FE80D99-A6A5-489D-AF40-31E7FBDB7095}">
      <dsp:nvSpPr>
        <dsp:cNvPr id="0" name=""/>
        <dsp:cNvSpPr/>
      </dsp:nvSpPr>
      <dsp:spPr>
        <a:xfrm rot="9720000">
          <a:off x="2614718" y="3225920"/>
          <a:ext cx="1213908" cy="22847"/>
        </a:xfrm>
        <a:custGeom>
          <a:avLst/>
          <a:gdLst/>
          <a:ahLst/>
          <a:cxnLst/>
          <a:rect l="0" t="0" r="0" b="0"/>
          <a:pathLst>
            <a:path>
              <a:moveTo>
                <a:pt x="0" y="11423"/>
              </a:moveTo>
              <a:lnTo>
                <a:pt x="1213908" y="11423"/>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it-IT" sz="500" b="1" kern="1200">
            <a:solidFill>
              <a:schemeClr val="tx1"/>
            </a:solidFill>
          </a:endParaRPr>
        </a:p>
      </dsp:txBody>
      <dsp:txXfrm rot="9720000">
        <a:off x="3191325" y="3206996"/>
        <a:ext cx="60695" cy="60695"/>
      </dsp:txXfrm>
    </dsp:sp>
    <dsp:sp modelId="{AFA54C0A-5588-415A-8580-8E40495E91F4}">
      <dsp:nvSpPr>
        <dsp:cNvPr id="0" name=""/>
        <dsp:cNvSpPr/>
      </dsp:nvSpPr>
      <dsp:spPr>
        <a:xfrm>
          <a:off x="1574466" y="3045968"/>
          <a:ext cx="1096799" cy="1096799"/>
        </a:xfrm>
        <a:prstGeom prst="ellipse">
          <a:avLst/>
        </a:prstGeom>
        <a:solidFill>
          <a:schemeClr val="accent5">
            <a:hueOff val="-7726349"/>
            <a:satOff val="30964"/>
            <a:lumOff val="671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it-IT" sz="1400" b="1" kern="1200" dirty="0" smtClean="0">
              <a:solidFill>
                <a:schemeClr val="tx1"/>
              </a:solidFill>
            </a:rPr>
            <a:t>Finanza</a:t>
          </a:r>
          <a:endParaRPr lang="it-IT" sz="1400" b="1" kern="1200" dirty="0">
            <a:solidFill>
              <a:schemeClr val="tx1"/>
            </a:solidFill>
          </a:endParaRPr>
        </a:p>
      </dsp:txBody>
      <dsp:txXfrm>
        <a:off x="1574466" y="3045968"/>
        <a:ext cx="1096799" cy="1096799"/>
      </dsp:txXfrm>
    </dsp:sp>
    <dsp:sp modelId="{0CAF4698-3535-48CC-88A7-C7511969895F}">
      <dsp:nvSpPr>
        <dsp:cNvPr id="0" name=""/>
        <dsp:cNvSpPr/>
      </dsp:nvSpPr>
      <dsp:spPr>
        <a:xfrm rot="11880000">
          <a:off x="2614718" y="2511872"/>
          <a:ext cx="1213908" cy="22847"/>
        </a:xfrm>
        <a:custGeom>
          <a:avLst/>
          <a:gdLst/>
          <a:ahLst/>
          <a:cxnLst/>
          <a:rect l="0" t="0" r="0" b="0"/>
          <a:pathLst>
            <a:path>
              <a:moveTo>
                <a:pt x="0" y="11423"/>
              </a:moveTo>
              <a:lnTo>
                <a:pt x="1213908" y="11423"/>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it-IT" sz="500" b="1" kern="1200">
            <a:solidFill>
              <a:schemeClr val="tx1"/>
            </a:solidFill>
          </a:endParaRPr>
        </a:p>
      </dsp:txBody>
      <dsp:txXfrm rot="11880000">
        <a:off x="3191325" y="2492948"/>
        <a:ext cx="60695" cy="60695"/>
      </dsp:txXfrm>
    </dsp:sp>
    <dsp:sp modelId="{4DBBFEAA-DB92-4238-90DB-DB63F09B4950}">
      <dsp:nvSpPr>
        <dsp:cNvPr id="0" name=""/>
        <dsp:cNvSpPr/>
      </dsp:nvSpPr>
      <dsp:spPr>
        <a:xfrm>
          <a:off x="1574466" y="1617872"/>
          <a:ext cx="1096799" cy="1096799"/>
        </a:xfrm>
        <a:prstGeom prst="ellipse">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it-IT" sz="1400" b="1" kern="1200" dirty="0" smtClean="0">
              <a:solidFill>
                <a:schemeClr val="tx1"/>
              </a:solidFill>
            </a:rPr>
            <a:t>Vendite</a:t>
          </a:r>
        </a:p>
        <a:p>
          <a:pPr lvl="0" algn="ctr" defTabSz="622300">
            <a:lnSpc>
              <a:spcPct val="90000"/>
            </a:lnSpc>
            <a:spcBef>
              <a:spcPct val="0"/>
            </a:spcBef>
            <a:spcAft>
              <a:spcPct val="35000"/>
            </a:spcAft>
          </a:pPr>
          <a:r>
            <a:rPr lang="it-IT" sz="1400" b="1" kern="1200" dirty="0" smtClean="0">
              <a:solidFill>
                <a:schemeClr val="tx1"/>
              </a:solidFill>
            </a:rPr>
            <a:t>Business </a:t>
          </a:r>
          <a:r>
            <a:rPr lang="it-IT" sz="1400" b="1" kern="1200" dirty="0" err="1" smtClean="0">
              <a:solidFill>
                <a:schemeClr val="tx1"/>
              </a:solidFill>
            </a:rPr>
            <a:t>Unit</a:t>
          </a:r>
          <a:endParaRPr lang="it-IT" sz="1400" b="1" kern="1200" dirty="0">
            <a:solidFill>
              <a:schemeClr val="tx1"/>
            </a:solidFill>
          </a:endParaRPr>
        </a:p>
      </dsp:txBody>
      <dsp:txXfrm>
        <a:off x="1574466" y="1617872"/>
        <a:ext cx="1096799" cy="1096799"/>
      </dsp:txXfrm>
    </dsp:sp>
    <dsp:sp modelId="{D9B788B3-6590-4079-A549-6C360125AC14}">
      <dsp:nvSpPr>
        <dsp:cNvPr id="0" name=""/>
        <dsp:cNvSpPr/>
      </dsp:nvSpPr>
      <dsp:spPr>
        <a:xfrm rot="14040000">
          <a:off x="3034425" y="1934195"/>
          <a:ext cx="1213908" cy="22847"/>
        </a:xfrm>
        <a:custGeom>
          <a:avLst/>
          <a:gdLst/>
          <a:ahLst/>
          <a:cxnLst/>
          <a:rect l="0" t="0" r="0" b="0"/>
          <a:pathLst>
            <a:path>
              <a:moveTo>
                <a:pt x="0" y="11423"/>
              </a:moveTo>
              <a:lnTo>
                <a:pt x="1213908" y="11423"/>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it-IT" sz="500" b="1" kern="1200">
            <a:solidFill>
              <a:schemeClr val="tx1"/>
            </a:solidFill>
          </a:endParaRPr>
        </a:p>
      </dsp:txBody>
      <dsp:txXfrm rot="14040000">
        <a:off x="3611032" y="1915271"/>
        <a:ext cx="60695" cy="60695"/>
      </dsp:txXfrm>
    </dsp:sp>
    <dsp:sp modelId="{9D0F2195-BDE6-43BB-BECA-0DC2C1E21FBC}">
      <dsp:nvSpPr>
        <dsp:cNvPr id="0" name=""/>
        <dsp:cNvSpPr/>
      </dsp:nvSpPr>
      <dsp:spPr>
        <a:xfrm>
          <a:off x="2413880" y="462518"/>
          <a:ext cx="1096799" cy="1096799"/>
        </a:xfrm>
        <a:prstGeom prst="ellipse">
          <a:avLst/>
        </a:prstGeom>
        <a:solidFill>
          <a:srgbClr val="5A45F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it-IT" sz="1400" b="1" kern="1200" dirty="0" smtClean="0">
              <a:solidFill>
                <a:schemeClr val="tx1"/>
              </a:solidFill>
            </a:rPr>
            <a:t>Direzione Business </a:t>
          </a:r>
          <a:r>
            <a:rPr lang="it-IT" sz="1400" b="1" kern="1200" dirty="0" err="1" smtClean="0">
              <a:solidFill>
                <a:schemeClr val="tx1"/>
              </a:solidFill>
            </a:rPr>
            <a:t>Unt</a:t>
          </a:r>
          <a:endParaRPr lang="it-IT" sz="1400" b="1" kern="1200" dirty="0">
            <a:solidFill>
              <a:schemeClr val="tx1"/>
            </a:solidFill>
          </a:endParaRPr>
        </a:p>
      </dsp:txBody>
      <dsp:txXfrm>
        <a:off x="2413880" y="462518"/>
        <a:ext cx="1096799" cy="1096799"/>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19413" cy="493713"/>
          </a:xfrm>
          <a:prstGeom prst="rect">
            <a:avLst/>
          </a:prstGeom>
        </p:spPr>
        <p:txBody>
          <a:bodyPr vert="horz" lIns="91440" tIns="45720" rIns="91440" bIns="45720" rtlCol="0"/>
          <a:lstStyle>
            <a:lvl1pPr algn="l">
              <a:defRPr sz="1200">
                <a:latin typeface="Arial" charset="0"/>
              </a:defRPr>
            </a:lvl1pPr>
          </a:lstStyle>
          <a:p>
            <a:pPr>
              <a:defRPr/>
            </a:pPr>
            <a:endParaRPr lang="it-IT"/>
          </a:p>
        </p:txBody>
      </p:sp>
      <p:sp>
        <p:nvSpPr>
          <p:cNvPr id="3" name="Segnaposto data 2"/>
          <p:cNvSpPr>
            <a:spLocks noGrp="1"/>
          </p:cNvSpPr>
          <p:nvPr>
            <p:ph type="dt" sz="quarter" idx="1"/>
          </p:nvPr>
        </p:nvSpPr>
        <p:spPr>
          <a:xfrm>
            <a:off x="3814763" y="0"/>
            <a:ext cx="2919412" cy="493713"/>
          </a:xfrm>
          <a:prstGeom prst="rect">
            <a:avLst/>
          </a:prstGeom>
        </p:spPr>
        <p:txBody>
          <a:bodyPr vert="horz" lIns="91440" tIns="45720" rIns="91440" bIns="45720" rtlCol="0"/>
          <a:lstStyle>
            <a:lvl1pPr algn="r">
              <a:defRPr sz="1200">
                <a:latin typeface="Arial" charset="0"/>
              </a:defRPr>
            </a:lvl1pPr>
          </a:lstStyle>
          <a:p>
            <a:pPr>
              <a:defRPr/>
            </a:pPr>
            <a:fld id="{36C8F777-F467-43C7-8280-5BCFDA2373C3}" type="datetimeFigureOut">
              <a:rPr lang="it-IT"/>
              <a:pPr>
                <a:defRPr/>
              </a:pPr>
              <a:t>17/01/2011</a:t>
            </a:fld>
            <a:endParaRPr lang="it-IT"/>
          </a:p>
        </p:txBody>
      </p:sp>
      <p:sp>
        <p:nvSpPr>
          <p:cNvPr id="4" name="Segnaposto piè di pagina 3"/>
          <p:cNvSpPr>
            <a:spLocks noGrp="1"/>
          </p:cNvSpPr>
          <p:nvPr>
            <p:ph type="ftr" sz="quarter" idx="2"/>
          </p:nvPr>
        </p:nvSpPr>
        <p:spPr>
          <a:xfrm>
            <a:off x="0" y="9371013"/>
            <a:ext cx="2919413" cy="493712"/>
          </a:xfrm>
          <a:prstGeom prst="rect">
            <a:avLst/>
          </a:prstGeom>
        </p:spPr>
        <p:txBody>
          <a:bodyPr vert="horz" lIns="91440" tIns="45720" rIns="91440" bIns="45720" rtlCol="0" anchor="b"/>
          <a:lstStyle>
            <a:lvl1pPr algn="l">
              <a:defRPr sz="1200">
                <a:latin typeface="Arial" charset="0"/>
              </a:defRPr>
            </a:lvl1pPr>
          </a:lstStyle>
          <a:p>
            <a:pPr>
              <a:defRPr/>
            </a:pPr>
            <a:endParaRPr lang="it-IT"/>
          </a:p>
        </p:txBody>
      </p:sp>
      <p:sp>
        <p:nvSpPr>
          <p:cNvPr id="5" name="Segnaposto numero diapositiva 4"/>
          <p:cNvSpPr>
            <a:spLocks noGrp="1"/>
          </p:cNvSpPr>
          <p:nvPr>
            <p:ph type="sldNum" sz="quarter" idx="3"/>
          </p:nvPr>
        </p:nvSpPr>
        <p:spPr>
          <a:xfrm>
            <a:off x="3814763" y="9371013"/>
            <a:ext cx="2919412" cy="493712"/>
          </a:xfrm>
          <a:prstGeom prst="rect">
            <a:avLst/>
          </a:prstGeom>
        </p:spPr>
        <p:txBody>
          <a:bodyPr vert="horz" lIns="91440" tIns="45720" rIns="91440" bIns="45720" rtlCol="0" anchor="b"/>
          <a:lstStyle>
            <a:lvl1pPr algn="r">
              <a:defRPr sz="1200">
                <a:latin typeface="Arial" charset="0"/>
              </a:defRPr>
            </a:lvl1pPr>
          </a:lstStyle>
          <a:p>
            <a:pPr>
              <a:defRPr/>
            </a:pPr>
            <a:fld id="{E43116EF-5A24-460E-BF96-DC1DF776BAB9}" type="slidenum">
              <a:rPr lang="it-IT"/>
              <a:pPr>
                <a:defRPr/>
              </a:pPr>
              <a:t>‹N›</a:t>
            </a:fld>
            <a:endParaRPr lang="it-IT"/>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19413" cy="493713"/>
          </a:xfrm>
          <a:prstGeom prst="rect">
            <a:avLst/>
          </a:prstGeom>
        </p:spPr>
        <p:txBody>
          <a:bodyPr vert="horz" lIns="91440" tIns="45720" rIns="91440" bIns="45720" rtlCol="0"/>
          <a:lstStyle>
            <a:lvl1pPr algn="l">
              <a:defRPr sz="1200">
                <a:latin typeface="Arial" charset="0"/>
              </a:defRPr>
            </a:lvl1pPr>
          </a:lstStyle>
          <a:p>
            <a:pPr>
              <a:defRPr/>
            </a:pPr>
            <a:endParaRPr lang="it-IT"/>
          </a:p>
        </p:txBody>
      </p:sp>
      <p:sp>
        <p:nvSpPr>
          <p:cNvPr id="3" name="Segnaposto data 2"/>
          <p:cNvSpPr>
            <a:spLocks noGrp="1"/>
          </p:cNvSpPr>
          <p:nvPr>
            <p:ph type="dt" idx="1"/>
          </p:nvPr>
        </p:nvSpPr>
        <p:spPr>
          <a:xfrm>
            <a:off x="3814763" y="0"/>
            <a:ext cx="2919412" cy="493713"/>
          </a:xfrm>
          <a:prstGeom prst="rect">
            <a:avLst/>
          </a:prstGeom>
        </p:spPr>
        <p:txBody>
          <a:bodyPr vert="horz" lIns="91440" tIns="45720" rIns="91440" bIns="45720" rtlCol="0"/>
          <a:lstStyle>
            <a:lvl1pPr algn="r">
              <a:defRPr sz="1200">
                <a:latin typeface="Arial" charset="0"/>
              </a:defRPr>
            </a:lvl1pPr>
          </a:lstStyle>
          <a:p>
            <a:pPr>
              <a:defRPr/>
            </a:pPr>
            <a:fld id="{3FB6AAA9-75B3-469E-9953-53C07E1C6141}" type="datetimeFigureOut">
              <a:rPr lang="it-IT"/>
              <a:pPr>
                <a:defRPr/>
              </a:pPr>
              <a:t>17/01/2011</a:t>
            </a:fld>
            <a:endParaRPr lang="it-IT"/>
          </a:p>
        </p:txBody>
      </p:sp>
      <p:sp>
        <p:nvSpPr>
          <p:cNvPr id="4" name="Segnaposto immagine diapositiva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1440" tIns="45720" rIns="91440" bIns="45720" rtlCol="0" anchor="ctr"/>
          <a:lstStyle/>
          <a:p>
            <a:pPr lvl="0"/>
            <a:endParaRPr lang="it-IT" noProof="0" smtClean="0"/>
          </a:p>
        </p:txBody>
      </p:sp>
      <p:sp>
        <p:nvSpPr>
          <p:cNvPr id="5" name="Segnaposto note 4"/>
          <p:cNvSpPr>
            <a:spLocks noGrp="1"/>
          </p:cNvSpPr>
          <p:nvPr>
            <p:ph type="body" sz="quarter" idx="3"/>
          </p:nvPr>
        </p:nvSpPr>
        <p:spPr>
          <a:xfrm>
            <a:off x="673100" y="4686300"/>
            <a:ext cx="5389563" cy="4440238"/>
          </a:xfrm>
          <a:prstGeom prst="rect">
            <a:avLst/>
          </a:prstGeom>
        </p:spPr>
        <p:txBody>
          <a:bodyPr vert="horz" lIns="91440" tIns="45720" rIns="91440" bIns="45720" rtlCol="0">
            <a:normAutofit/>
          </a:bodyPr>
          <a:lstStyle/>
          <a:p>
            <a:pPr lvl="0"/>
            <a:r>
              <a:rPr lang="it-IT" noProof="0" smtClean="0"/>
              <a:t>Fare clic per modificare stili del testo dello schema</a:t>
            </a:r>
          </a:p>
          <a:p>
            <a:pPr lvl="1"/>
            <a:r>
              <a:rPr lang="it-IT" noProof="0" smtClean="0"/>
              <a:t>Secondo livello</a:t>
            </a:r>
          </a:p>
          <a:p>
            <a:pPr lvl="2"/>
            <a:r>
              <a:rPr lang="it-IT" noProof="0" smtClean="0"/>
              <a:t>Terzo livello</a:t>
            </a:r>
          </a:p>
          <a:p>
            <a:pPr lvl="3"/>
            <a:r>
              <a:rPr lang="it-IT" noProof="0" smtClean="0"/>
              <a:t>Quarto livello</a:t>
            </a:r>
          </a:p>
          <a:p>
            <a:pPr lvl="4"/>
            <a:r>
              <a:rPr lang="it-IT" noProof="0" smtClean="0"/>
              <a:t>Quinto livello</a:t>
            </a:r>
          </a:p>
        </p:txBody>
      </p:sp>
      <p:sp>
        <p:nvSpPr>
          <p:cNvPr id="6" name="Segnaposto piè di pagina 5"/>
          <p:cNvSpPr>
            <a:spLocks noGrp="1"/>
          </p:cNvSpPr>
          <p:nvPr>
            <p:ph type="ftr" sz="quarter" idx="4"/>
          </p:nvPr>
        </p:nvSpPr>
        <p:spPr>
          <a:xfrm>
            <a:off x="0" y="9371013"/>
            <a:ext cx="2919413" cy="493712"/>
          </a:xfrm>
          <a:prstGeom prst="rect">
            <a:avLst/>
          </a:prstGeom>
        </p:spPr>
        <p:txBody>
          <a:bodyPr vert="horz" lIns="91440" tIns="45720" rIns="91440" bIns="45720" rtlCol="0" anchor="b"/>
          <a:lstStyle>
            <a:lvl1pPr algn="l">
              <a:defRPr sz="1200">
                <a:latin typeface="Arial" charset="0"/>
              </a:defRPr>
            </a:lvl1pPr>
          </a:lstStyle>
          <a:p>
            <a:pPr>
              <a:defRPr/>
            </a:pPr>
            <a:endParaRPr lang="it-IT"/>
          </a:p>
        </p:txBody>
      </p:sp>
      <p:sp>
        <p:nvSpPr>
          <p:cNvPr id="7" name="Segnaposto numero diapositiva 6"/>
          <p:cNvSpPr>
            <a:spLocks noGrp="1"/>
          </p:cNvSpPr>
          <p:nvPr>
            <p:ph type="sldNum" sz="quarter" idx="5"/>
          </p:nvPr>
        </p:nvSpPr>
        <p:spPr>
          <a:xfrm>
            <a:off x="3814763" y="9371013"/>
            <a:ext cx="2919412" cy="493712"/>
          </a:xfrm>
          <a:prstGeom prst="rect">
            <a:avLst/>
          </a:prstGeom>
        </p:spPr>
        <p:txBody>
          <a:bodyPr vert="horz" lIns="91440" tIns="45720" rIns="91440" bIns="45720" rtlCol="0" anchor="b"/>
          <a:lstStyle>
            <a:lvl1pPr algn="r">
              <a:defRPr sz="1200">
                <a:latin typeface="Arial" charset="0"/>
              </a:defRPr>
            </a:lvl1pPr>
          </a:lstStyle>
          <a:p>
            <a:pPr>
              <a:defRPr/>
            </a:pPr>
            <a:fld id="{817537C8-EAD5-4826-8D2C-418D225F1B21}" type="slidenum">
              <a:rPr lang="it-IT"/>
              <a:pPr>
                <a:defRPr/>
              </a:pPr>
              <a:t>‹N›</a:t>
            </a:fld>
            <a:endParaRPr lang="it-IT"/>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62467"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
        <p:nvSpPr>
          <p:cNvPr id="62468"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AE14BA0-D5FB-4271-A560-A8E9B8A3C75E}" type="slidenum">
              <a:rPr lang="it-IT" smtClean="0"/>
              <a:pPr/>
              <a:t>3</a:t>
            </a:fld>
            <a:endParaRPr lang="it-IT"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62467"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
        <p:nvSpPr>
          <p:cNvPr id="62468"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AE14BA0-D5FB-4271-A560-A8E9B8A3C75E}" type="slidenum">
              <a:rPr lang="it-IT" smtClean="0"/>
              <a:pPr/>
              <a:t>12</a:t>
            </a:fld>
            <a:endParaRPr lang="it-IT"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62467"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
        <p:nvSpPr>
          <p:cNvPr id="62468"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AE14BA0-D5FB-4271-A560-A8E9B8A3C75E}" type="slidenum">
              <a:rPr lang="it-IT" smtClean="0"/>
              <a:pPr/>
              <a:t>13</a:t>
            </a:fld>
            <a:endParaRPr lang="it-IT"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62467"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
        <p:nvSpPr>
          <p:cNvPr id="62468"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AE14BA0-D5FB-4271-A560-A8E9B8A3C75E}" type="slidenum">
              <a:rPr lang="it-IT" smtClean="0"/>
              <a:pPr/>
              <a:t>14</a:t>
            </a:fld>
            <a:endParaRPr lang="it-IT"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62467"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
        <p:nvSpPr>
          <p:cNvPr id="62468"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AE14BA0-D5FB-4271-A560-A8E9B8A3C75E}" type="slidenum">
              <a:rPr lang="it-IT" smtClean="0"/>
              <a:pPr/>
              <a:t>15</a:t>
            </a:fld>
            <a:endParaRPr lang="it-IT"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62467"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
        <p:nvSpPr>
          <p:cNvPr id="62468"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AE14BA0-D5FB-4271-A560-A8E9B8A3C75E}" type="slidenum">
              <a:rPr lang="it-IT" smtClean="0"/>
              <a:pPr/>
              <a:t>16</a:t>
            </a:fld>
            <a:endParaRPr lang="it-IT"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62467"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
        <p:nvSpPr>
          <p:cNvPr id="62468"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AE14BA0-D5FB-4271-A560-A8E9B8A3C75E}" type="slidenum">
              <a:rPr lang="it-IT" smtClean="0"/>
              <a:pPr/>
              <a:t>17</a:t>
            </a:fld>
            <a:endParaRPr lang="it-IT"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62467"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
        <p:nvSpPr>
          <p:cNvPr id="62468"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AE14BA0-D5FB-4271-A560-A8E9B8A3C75E}" type="slidenum">
              <a:rPr lang="it-IT" smtClean="0"/>
              <a:pPr/>
              <a:t>18</a:t>
            </a:fld>
            <a:endParaRPr lang="it-IT"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62467"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
        <p:nvSpPr>
          <p:cNvPr id="62468"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AE14BA0-D5FB-4271-A560-A8E9B8A3C75E}" type="slidenum">
              <a:rPr lang="it-IT" smtClean="0"/>
              <a:pPr/>
              <a:t>19</a:t>
            </a:fld>
            <a:endParaRPr lang="it-IT"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62467"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
        <p:nvSpPr>
          <p:cNvPr id="62468"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AE14BA0-D5FB-4271-A560-A8E9B8A3C75E}" type="slidenum">
              <a:rPr lang="it-IT" smtClean="0"/>
              <a:pPr/>
              <a:t>20</a:t>
            </a:fld>
            <a:endParaRPr lang="it-IT"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62467"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
        <p:nvSpPr>
          <p:cNvPr id="62468"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AE14BA0-D5FB-4271-A560-A8E9B8A3C75E}" type="slidenum">
              <a:rPr lang="it-IT" smtClean="0"/>
              <a:pPr/>
              <a:t>21</a:t>
            </a:fld>
            <a:endParaRPr lang="it-IT"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62467"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
        <p:nvSpPr>
          <p:cNvPr id="62468"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AE14BA0-D5FB-4271-A560-A8E9B8A3C75E}" type="slidenum">
              <a:rPr lang="it-IT" smtClean="0"/>
              <a:pPr/>
              <a:t>4</a:t>
            </a:fld>
            <a:endParaRPr lang="it-IT"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62467"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
        <p:nvSpPr>
          <p:cNvPr id="62468"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AE14BA0-D5FB-4271-A560-A8E9B8A3C75E}" type="slidenum">
              <a:rPr lang="it-IT" smtClean="0"/>
              <a:pPr/>
              <a:t>22</a:t>
            </a:fld>
            <a:endParaRPr lang="it-IT"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62467"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
        <p:nvSpPr>
          <p:cNvPr id="62468"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AE14BA0-D5FB-4271-A560-A8E9B8A3C75E}" type="slidenum">
              <a:rPr lang="it-IT" smtClean="0"/>
              <a:pPr/>
              <a:t>23</a:t>
            </a:fld>
            <a:endParaRPr lang="it-IT"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62467"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
        <p:nvSpPr>
          <p:cNvPr id="62468"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AE14BA0-D5FB-4271-A560-A8E9B8A3C75E}" type="slidenum">
              <a:rPr lang="it-IT" smtClean="0"/>
              <a:pPr/>
              <a:t>24</a:t>
            </a:fld>
            <a:endParaRPr lang="it-IT"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62467"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
        <p:nvSpPr>
          <p:cNvPr id="62468"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AE14BA0-D5FB-4271-A560-A8E9B8A3C75E}" type="slidenum">
              <a:rPr lang="it-IT" smtClean="0"/>
              <a:pPr/>
              <a:t>25</a:t>
            </a:fld>
            <a:endParaRPr lang="it-IT"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62467"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
        <p:nvSpPr>
          <p:cNvPr id="62468"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AE14BA0-D5FB-4271-A560-A8E9B8A3C75E}" type="slidenum">
              <a:rPr lang="it-IT" smtClean="0"/>
              <a:pPr/>
              <a:t>26</a:t>
            </a:fld>
            <a:endParaRPr lang="it-IT"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62467"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
        <p:nvSpPr>
          <p:cNvPr id="62468"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AE14BA0-D5FB-4271-A560-A8E9B8A3C75E}" type="slidenum">
              <a:rPr lang="it-IT" smtClean="0"/>
              <a:pPr/>
              <a:t>27</a:t>
            </a:fld>
            <a:endParaRPr lang="it-IT"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62467"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
        <p:nvSpPr>
          <p:cNvPr id="62468"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AE14BA0-D5FB-4271-A560-A8E9B8A3C75E}" type="slidenum">
              <a:rPr lang="it-IT" smtClean="0"/>
              <a:pPr/>
              <a:t>28</a:t>
            </a:fld>
            <a:endParaRPr lang="it-IT"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62467"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
        <p:nvSpPr>
          <p:cNvPr id="62468"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AE14BA0-D5FB-4271-A560-A8E9B8A3C75E}" type="slidenum">
              <a:rPr lang="it-IT" smtClean="0"/>
              <a:pPr/>
              <a:t>29</a:t>
            </a:fld>
            <a:endParaRPr lang="it-IT"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62467"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
        <p:nvSpPr>
          <p:cNvPr id="62468"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AE14BA0-D5FB-4271-A560-A8E9B8A3C75E}" type="slidenum">
              <a:rPr lang="it-IT" smtClean="0"/>
              <a:pPr/>
              <a:t>30</a:t>
            </a:fld>
            <a:endParaRPr lang="it-IT"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62467"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
        <p:nvSpPr>
          <p:cNvPr id="62468"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AE14BA0-D5FB-4271-A560-A8E9B8A3C75E}" type="slidenum">
              <a:rPr lang="it-IT" smtClean="0"/>
              <a:pPr/>
              <a:t>31</a:t>
            </a:fld>
            <a:endParaRPr lang="it-IT"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62467"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
        <p:nvSpPr>
          <p:cNvPr id="62468"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AE14BA0-D5FB-4271-A560-A8E9B8A3C75E}" type="slidenum">
              <a:rPr lang="it-IT" smtClean="0"/>
              <a:pPr/>
              <a:t>5</a:t>
            </a:fld>
            <a:endParaRPr lang="it-IT"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62467"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dirty="0" smtClean="0"/>
          </a:p>
        </p:txBody>
      </p:sp>
      <p:sp>
        <p:nvSpPr>
          <p:cNvPr id="62468"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AE14BA0-D5FB-4271-A560-A8E9B8A3C75E}" type="slidenum">
              <a:rPr lang="it-IT" smtClean="0"/>
              <a:pPr/>
              <a:t>32</a:t>
            </a:fld>
            <a:endParaRPr lang="it-IT"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62467"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
        <p:nvSpPr>
          <p:cNvPr id="62468"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AE14BA0-D5FB-4271-A560-A8E9B8A3C75E}" type="slidenum">
              <a:rPr lang="it-IT" smtClean="0"/>
              <a:pPr/>
              <a:t>33</a:t>
            </a:fld>
            <a:endParaRPr lang="it-IT"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62467"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
        <p:nvSpPr>
          <p:cNvPr id="62468"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AE14BA0-D5FB-4271-A560-A8E9B8A3C75E}" type="slidenum">
              <a:rPr lang="it-IT" smtClean="0"/>
              <a:pPr/>
              <a:t>34</a:t>
            </a:fld>
            <a:endParaRPr lang="it-IT"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62467"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
        <p:nvSpPr>
          <p:cNvPr id="62468"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AE14BA0-D5FB-4271-A560-A8E9B8A3C75E}" type="slidenum">
              <a:rPr lang="it-IT" smtClean="0"/>
              <a:pPr/>
              <a:t>35</a:t>
            </a:fld>
            <a:endParaRPr lang="it-IT"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62467"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
        <p:nvSpPr>
          <p:cNvPr id="62468"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AE14BA0-D5FB-4271-A560-A8E9B8A3C75E}" type="slidenum">
              <a:rPr lang="it-IT" smtClean="0"/>
              <a:pPr/>
              <a:t>36</a:t>
            </a:fld>
            <a:endParaRPr lang="it-IT"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62467"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
        <p:nvSpPr>
          <p:cNvPr id="62468"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AE14BA0-D5FB-4271-A560-A8E9B8A3C75E}" type="slidenum">
              <a:rPr lang="it-IT" smtClean="0"/>
              <a:pPr/>
              <a:t>37</a:t>
            </a:fld>
            <a:endParaRPr lang="it-IT"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62467"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
        <p:nvSpPr>
          <p:cNvPr id="62468"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AE14BA0-D5FB-4271-A560-A8E9B8A3C75E}" type="slidenum">
              <a:rPr lang="it-IT" smtClean="0"/>
              <a:pPr/>
              <a:t>38</a:t>
            </a:fld>
            <a:endParaRPr lang="it-IT"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62467"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
        <p:nvSpPr>
          <p:cNvPr id="62468"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AE14BA0-D5FB-4271-A560-A8E9B8A3C75E}" type="slidenum">
              <a:rPr lang="it-IT" smtClean="0"/>
              <a:pPr/>
              <a:t>39</a:t>
            </a:fld>
            <a:endParaRPr lang="it-IT"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62467"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
        <p:nvSpPr>
          <p:cNvPr id="62468"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AE14BA0-D5FB-4271-A560-A8E9B8A3C75E}" type="slidenum">
              <a:rPr lang="it-IT" smtClean="0"/>
              <a:pPr/>
              <a:t>40</a:t>
            </a:fld>
            <a:endParaRPr lang="it-IT"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62467"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
        <p:nvSpPr>
          <p:cNvPr id="62468"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AE14BA0-D5FB-4271-A560-A8E9B8A3C75E}" type="slidenum">
              <a:rPr lang="it-IT" smtClean="0"/>
              <a:pPr/>
              <a:t>41</a:t>
            </a:fld>
            <a:endParaRPr lang="it-IT"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62467"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
        <p:nvSpPr>
          <p:cNvPr id="62468"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AE14BA0-D5FB-4271-A560-A8E9B8A3C75E}" type="slidenum">
              <a:rPr lang="it-IT" smtClean="0"/>
              <a:pPr/>
              <a:t>6</a:t>
            </a:fld>
            <a:endParaRPr lang="it-IT"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62467"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
        <p:nvSpPr>
          <p:cNvPr id="62468"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AE14BA0-D5FB-4271-A560-A8E9B8A3C75E}" type="slidenum">
              <a:rPr lang="it-IT" smtClean="0"/>
              <a:pPr/>
              <a:t>42</a:t>
            </a:fld>
            <a:endParaRPr lang="it-IT"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62467"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
        <p:nvSpPr>
          <p:cNvPr id="62468"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AE14BA0-D5FB-4271-A560-A8E9B8A3C75E}" type="slidenum">
              <a:rPr lang="it-IT" smtClean="0"/>
              <a:pPr/>
              <a:t>43</a:t>
            </a:fld>
            <a:endParaRPr lang="it-IT"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62467"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
        <p:nvSpPr>
          <p:cNvPr id="62468"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AE14BA0-D5FB-4271-A560-A8E9B8A3C75E}" type="slidenum">
              <a:rPr lang="it-IT" smtClean="0"/>
              <a:pPr/>
              <a:t>44</a:t>
            </a:fld>
            <a:endParaRPr lang="it-IT"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62467"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
        <p:nvSpPr>
          <p:cNvPr id="62468"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AE14BA0-D5FB-4271-A560-A8E9B8A3C75E}" type="slidenum">
              <a:rPr lang="it-IT" smtClean="0"/>
              <a:pPr/>
              <a:t>45</a:t>
            </a:fld>
            <a:endParaRPr lang="it-IT"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62467"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
        <p:nvSpPr>
          <p:cNvPr id="62468"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AE14BA0-D5FB-4271-A560-A8E9B8A3C75E}" type="slidenum">
              <a:rPr lang="it-IT" smtClean="0"/>
              <a:pPr/>
              <a:t>46</a:t>
            </a:fld>
            <a:endParaRPr lang="it-IT"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62467"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
        <p:nvSpPr>
          <p:cNvPr id="62468"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AE14BA0-D5FB-4271-A560-A8E9B8A3C75E}" type="slidenum">
              <a:rPr lang="it-IT" smtClean="0"/>
              <a:pPr/>
              <a:t>47</a:t>
            </a:fld>
            <a:endParaRPr lang="it-IT"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62467"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
        <p:nvSpPr>
          <p:cNvPr id="62468"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AE14BA0-D5FB-4271-A560-A8E9B8A3C75E}" type="slidenum">
              <a:rPr lang="it-IT" smtClean="0"/>
              <a:pPr/>
              <a:t>48</a:t>
            </a:fld>
            <a:endParaRPr lang="it-IT"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62467"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
        <p:nvSpPr>
          <p:cNvPr id="62468"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AE14BA0-D5FB-4271-A560-A8E9B8A3C75E}" type="slidenum">
              <a:rPr lang="it-IT" smtClean="0"/>
              <a:pPr/>
              <a:t>49</a:t>
            </a:fld>
            <a:endParaRPr lang="it-IT"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62467"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
        <p:nvSpPr>
          <p:cNvPr id="62468"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AE14BA0-D5FB-4271-A560-A8E9B8A3C75E}" type="slidenum">
              <a:rPr lang="it-IT" smtClean="0"/>
              <a:pPr/>
              <a:t>50</a:t>
            </a:fld>
            <a:endParaRPr lang="it-IT"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62467"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
        <p:nvSpPr>
          <p:cNvPr id="62468"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AE14BA0-D5FB-4271-A560-A8E9B8A3C75E}" type="slidenum">
              <a:rPr lang="it-IT" smtClean="0"/>
              <a:pPr/>
              <a:t>51</a:t>
            </a:fld>
            <a:endParaRPr lang="it-IT"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62467"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
        <p:nvSpPr>
          <p:cNvPr id="62468"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AE14BA0-D5FB-4271-A560-A8E9B8A3C75E}" type="slidenum">
              <a:rPr lang="it-IT" smtClean="0"/>
              <a:pPr/>
              <a:t>7</a:t>
            </a:fld>
            <a:endParaRPr lang="it-IT"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62467"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
        <p:nvSpPr>
          <p:cNvPr id="62468"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AE14BA0-D5FB-4271-A560-A8E9B8A3C75E}" type="slidenum">
              <a:rPr lang="it-IT" smtClean="0"/>
              <a:pPr/>
              <a:t>52</a:t>
            </a:fld>
            <a:endParaRPr lang="it-IT"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62467"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
        <p:nvSpPr>
          <p:cNvPr id="62468"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AE14BA0-D5FB-4271-A560-A8E9B8A3C75E}" type="slidenum">
              <a:rPr lang="it-IT" smtClean="0"/>
              <a:pPr/>
              <a:t>53</a:t>
            </a:fld>
            <a:endParaRPr lang="it-IT"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62467"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
        <p:nvSpPr>
          <p:cNvPr id="62468"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AE14BA0-D5FB-4271-A560-A8E9B8A3C75E}" type="slidenum">
              <a:rPr lang="it-IT" smtClean="0"/>
              <a:pPr/>
              <a:t>54</a:t>
            </a:fld>
            <a:endParaRPr lang="it-IT"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62467"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
        <p:nvSpPr>
          <p:cNvPr id="62468"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AE14BA0-D5FB-4271-A560-A8E9B8A3C75E}" type="slidenum">
              <a:rPr lang="it-IT" smtClean="0"/>
              <a:pPr/>
              <a:t>55</a:t>
            </a:fld>
            <a:endParaRPr lang="it-IT"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62467"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
        <p:nvSpPr>
          <p:cNvPr id="62468"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AE14BA0-D5FB-4271-A560-A8E9B8A3C75E}" type="slidenum">
              <a:rPr lang="it-IT" smtClean="0"/>
              <a:pPr/>
              <a:t>56</a:t>
            </a:fld>
            <a:endParaRPr lang="it-IT"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62467"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
        <p:nvSpPr>
          <p:cNvPr id="62468"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AE14BA0-D5FB-4271-A560-A8E9B8A3C75E}" type="slidenum">
              <a:rPr lang="it-IT" smtClean="0"/>
              <a:pPr/>
              <a:t>57</a:t>
            </a:fld>
            <a:endParaRPr lang="it-IT"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62467"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
        <p:nvSpPr>
          <p:cNvPr id="62468"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AE14BA0-D5FB-4271-A560-A8E9B8A3C75E}" type="slidenum">
              <a:rPr lang="it-IT" smtClean="0"/>
              <a:pPr/>
              <a:t>58</a:t>
            </a:fld>
            <a:endParaRPr lang="it-IT"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62467"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
        <p:nvSpPr>
          <p:cNvPr id="62468"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AE14BA0-D5FB-4271-A560-A8E9B8A3C75E}" type="slidenum">
              <a:rPr lang="it-IT" smtClean="0"/>
              <a:pPr/>
              <a:t>59</a:t>
            </a:fld>
            <a:endParaRPr lang="it-IT"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62467"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
        <p:nvSpPr>
          <p:cNvPr id="62468"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AE14BA0-D5FB-4271-A560-A8E9B8A3C75E}" type="slidenum">
              <a:rPr lang="it-IT" smtClean="0"/>
              <a:pPr/>
              <a:t>60</a:t>
            </a:fld>
            <a:endParaRPr lang="it-IT"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62467"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
        <p:nvSpPr>
          <p:cNvPr id="62468"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AE14BA0-D5FB-4271-A560-A8E9B8A3C75E}" type="slidenum">
              <a:rPr lang="it-IT" smtClean="0"/>
              <a:pPr/>
              <a:t>61</a:t>
            </a:fld>
            <a:endParaRPr lang="it-IT"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62467"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
        <p:nvSpPr>
          <p:cNvPr id="62468"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AE14BA0-D5FB-4271-A560-A8E9B8A3C75E}" type="slidenum">
              <a:rPr lang="it-IT" smtClean="0"/>
              <a:pPr/>
              <a:t>8</a:t>
            </a:fld>
            <a:endParaRPr lang="it-IT"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62467"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
        <p:nvSpPr>
          <p:cNvPr id="62468"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AE14BA0-D5FB-4271-A560-A8E9B8A3C75E}" type="slidenum">
              <a:rPr lang="it-IT" smtClean="0"/>
              <a:pPr/>
              <a:t>9</a:t>
            </a:fld>
            <a:endParaRPr lang="it-IT"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62467"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
        <p:nvSpPr>
          <p:cNvPr id="62468"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AE14BA0-D5FB-4271-A560-A8E9B8A3C75E}" type="slidenum">
              <a:rPr lang="it-IT" smtClean="0"/>
              <a:pPr/>
              <a:t>10</a:t>
            </a:fld>
            <a:endParaRPr lang="it-IT"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62467"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
        <p:nvSpPr>
          <p:cNvPr id="62468"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AE14BA0-D5FB-4271-A560-A8E9B8A3C75E}" type="slidenum">
              <a:rPr lang="it-IT" smtClean="0"/>
              <a:pPr/>
              <a:t>11</a:t>
            </a:fld>
            <a:endParaRPr lang="it-IT"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a:prstGeom prst="rect">
            <a:avLst/>
          </a:prstGeo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lvl1pPr>
              <a:defRPr/>
            </a:lvl1pPr>
          </a:lstStyle>
          <a:p>
            <a:pPr>
              <a:defRPr/>
            </a:pPr>
            <a:fld id="{307EA44E-0EF5-4CB6-9B5E-A43624FCC007}" type="datetimeFigureOut">
              <a:rPr lang="it-IT"/>
              <a:pPr>
                <a:defRPr/>
              </a:pPr>
              <a:t>17/01/2011</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02A544CA-5D6C-4BDE-B325-931C4754316D}" type="slidenum">
              <a:rPr lang="it-IT"/>
              <a:pPr>
                <a:defRPr/>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a:prstGeom prst="rect">
            <a:avLst/>
          </a:prstGeom>
        </p:spPr>
        <p:txBody>
          <a:bodyPr vert="eaVert"/>
          <a:lstStyle/>
          <a:p>
            <a:r>
              <a:rPr lang="it-IT" smtClean="0"/>
              <a:t>Fare clic per modificare lo stile del titolo</a:t>
            </a:r>
            <a:endParaRPr lang="it-IT"/>
          </a:p>
        </p:txBody>
      </p:sp>
      <p:sp>
        <p:nvSpPr>
          <p:cNvPr id="8" name="Segnaposto data 3"/>
          <p:cNvSpPr>
            <a:spLocks noGrp="1"/>
          </p:cNvSpPr>
          <p:nvPr>
            <p:ph type="dt" sz="half" idx="10"/>
          </p:nvPr>
        </p:nvSpPr>
        <p:spPr/>
        <p:txBody>
          <a:bodyPr/>
          <a:lstStyle>
            <a:lvl1pPr>
              <a:defRPr/>
            </a:lvl1pPr>
          </a:lstStyle>
          <a:p>
            <a:pPr>
              <a:defRPr/>
            </a:pPr>
            <a:fld id="{BA86B789-25A8-41CD-8DAA-973AB1220A31}" type="datetimeFigureOut">
              <a:rPr lang="it-IT"/>
              <a:pPr>
                <a:defRPr/>
              </a:pPr>
              <a:t>17/01/2011</a:t>
            </a:fld>
            <a:endParaRPr lang="it-IT"/>
          </a:p>
        </p:txBody>
      </p:sp>
      <p:sp>
        <p:nvSpPr>
          <p:cNvPr id="9" name="Segnaposto piè di pagina 4"/>
          <p:cNvSpPr>
            <a:spLocks noGrp="1"/>
          </p:cNvSpPr>
          <p:nvPr>
            <p:ph type="ftr" sz="quarter" idx="11"/>
          </p:nvPr>
        </p:nvSpPr>
        <p:spPr/>
        <p:txBody>
          <a:bodyPr/>
          <a:lstStyle>
            <a:lvl1pPr>
              <a:defRPr/>
            </a:lvl1pPr>
          </a:lstStyle>
          <a:p>
            <a:pPr>
              <a:defRPr/>
            </a:pPr>
            <a:endParaRPr lang="it-IT"/>
          </a:p>
        </p:txBody>
      </p:sp>
      <p:sp>
        <p:nvSpPr>
          <p:cNvPr id="10" name="Segnaposto numero diapositiva 5"/>
          <p:cNvSpPr>
            <a:spLocks noGrp="1"/>
          </p:cNvSpPr>
          <p:nvPr>
            <p:ph type="sldNum" sz="quarter" idx="12"/>
          </p:nvPr>
        </p:nvSpPr>
        <p:spPr/>
        <p:txBody>
          <a:bodyPr/>
          <a:lstStyle>
            <a:lvl1pPr>
              <a:defRPr/>
            </a:lvl1pPr>
          </a:lstStyle>
          <a:p>
            <a:pPr>
              <a:defRPr/>
            </a:pPr>
            <a:fld id="{F5668F6F-704A-43CC-AE95-4098F13D6221}" type="slidenum">
              <a:rPr lang="it-IT"/>
              <a:pPr>
                <a:defRPr/>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Layout personalizzato">
    <p:spTree>
      <p:nvGrpSpPr>
        <p:cNvPr id="1" name=""/>
        <p:cNvGrpSpPr/>
        <p:nvPr/>
      </p:nvGrpSpPr>
      <p:grpSpPr>
        <a:xfrm>
          <a:off x="0" y="0"/>
          <a:ext cx="0" cy="0"/>
          <a:chOff x="0" y="0"/>
          <a:chExt cx="0" cy="0"/>
        </a:xfrm>
      </p:grpSpPr>
      <p:sp>
        <p:nvSpPr>
          <p:cNvPr id="7" name="Segnaposto data 3"/>
          <p:cNvSpPr>
            <a:spLocks noGrp="1"/>
          </p:cNvSpPr>
          <p:nvPr>
            <p:ph type="dt" sz="half" idx="10"/>
          </p:nvPr>
        </p:nvSpPr>
        <p:spPr/>
        <p:txBody>
          <a:bodyPr/>
          <a:lstStyle>
            <a:lvl1pPr>
              <a:defRPr/>
            </a:lvl1pPr>
          </a:lstStyle>
          <a:p>
            <a:pPr>
              <a:defRPr/>
            </a:pPr>
            <a:fld id="{D36981AC-9ABC-49EE-947A-8ACF1DB9B769}" type="datetimeFigureOut">
              <a:rPr lang="it-IT"/>
              <a:pPr>
                <a:defRPr/>
              </a:pPr>
              <a:t>17/01/2011</a:t>
            </a:fld>
            <a:endParaRPr lang="it-IT"/>
          </a:p>
        </p:txBody>
      </p:sp>
      <p:sp>
        <p:nvSpPr>
          <p:cNvPr id="8" name="Segnaposto piè di pagina 4"/>
          <p:cNvSpPr>
            <a:spLocks noGrp="1"/>
          </p:cNvSpPr>
          <p:nvPr>
            <p:ph type="ftr" sz="quarter" idx="11"/>
          </p:nvPr>
        </p:nvSpPr>
        <p:spPr/>
        <p:txBody>
          <a:bodyPr/>
          <a:lstStyle>
            <a:lvl1pPr>
              <a:defRPr/>
            </a:lvl1pPr>
          </a:lstStyle>
          <a:p>
            <a:pPr>
              <a:defRPr/>
            </a:pPr>
            <a:endParaRPr lang="it-IT"/>
          </a:p>
        </p:txBody>
      </p:sp>
      <p:sp>
        <p:nvSpPr>
          <p:cNvPr id="9" name="Segnaposto numero diapositiva 5"/>
          <p:cNvSpPr>
            <a:spLocks noGrp="1"/>
          </p:cNvSpPr>
          <p:nvPr>
            <p:ph type="sldNum" sz="quarter" idx="12"/>
          </p:nvPr>
        </p:nvSpPr>
        <p:spPr/>
        <p:txBody>
          <a:bodyPr/>
          <a:lstStyle>
            <a:lvl1pPr>
              <a:defRPr/>
            </a:lvl1pPr>
          </a:lstStyle>
          <a:p>
            <a:pPr>
              <a:defRPr/>
            </a:pPr>
            <a:fld id="{67194769-201F-430A-9ED8-2D94A063704E}" type="slidenum">
              <a:rPr lang="it-IT"/>
              <a:pPr>
                <a:defRPr/>
              </a:pPr>
              <a:t>‹N›</a:t>
            </a:fld>
            <a:endParaRPr lang="it-IT"/>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Layout personalizzato">
    <p:spTree>
      <p:nvGrpSpPr>
        <p:cNvPr id="1" name=""/>
        <p:cNvGrpSpPr/>
        <p:nvPr/>
      </p:nvGrpSpPr>
      <p:grpSpPr>
        <a:xfrm>
          <a:off x="0" y="0"/>
          <a:ext cx="0" cy="0"/>
          <a:chOff x="0" y="0"/>
          <a:chExt cx="0" cy="0"/>
        </a:xfrm>
      </p:grpSpPr>
      <p:sp>
        <p:nvSpPr>
          <p:cNvPr id="7" name="Segnaposto data 3"/>
          <p:cNvSpPr>
            <a:spLocks noGrp="1"/>
          </p:cNvSpPr>
          <p:nvPr>
            <p:ph type="dt" sz="half" idx="10"/>
          </p:nvPr>
        </p:nvSpPr>
        <p:spPr/>
        <p:txBody>
          <a:bodyPr/>
          <a:lstStyle>
            <a:lvl1pPr>
              <a:defRPr/>
            </a:lvl1pPr>
          </a:lstStyle>
          <a:p>
            <a:pPr>
              <a:defRPr/>
            </a:pPr>
            <a:fld id="{4D189B94-3F69-429D-8327-450A3BF94DEA}" type="datetimeFigureOut">
              <a:rPr lang="it-IT"/>
              <a:pPr>
                <a:defRPr/>
              </a:pPr>
              <a:t>17/01/2011</a:t>
            </a:fld>
            <a:endParaRPr lang="it-IT"/>
          </a:p>
        </p:txBody>
      </p:sp>
      <p:sp>
        <p:nvSpPr>
          <p:cNvPr id="8" name="Segnaposto piè di pagina 4"/>
          <p:cNvSpPr>
            <a:spLocks noGrp="1"/>
          </p:cNvSpPr>
          <p:nvPr>
            <p:ph type="ftr" sz="quarter" idx="11"/>
          </p:nvPr>
        </p:nvSpPr>
        <p:spPr/>
        <p:txBody>
          <a:bodyPr/>
          <a:lstStyle>
            <a:lvl1pPr>
              <a:defRPr/>
            </a:lvl1pPr>
          </a:lstStyle>
          <a:p>
            <a:pPr>
              <a:defRPr/>
            </a:pPr>
            <a:endParaRPr lang="it-IT"/>
          </a:p>
        </p:txBody>
      </p:sp>
      <p:sp>
        <p:nvSpPr>
          <p:cNvPr id="9" name="Segnaposto numero diapositiva 5"/>
          <p:cNvSpPr>
            <a:spLocks noGrp="1"/>
          </p:cNvSpPr>
          <p:nvPr>
            <p:ph type="sldNum" sz="quarter" idx="12"/>
          </p:nvPr>
        </p:nvSpPr>
        <p:spPr/>
        <p:txBody>
          <a:bodyPr/>
          <a:lstStyle>
            <a:lvl1pPr>
              <a:defRPr/>
            </a:lvl1pPr>
          </a:lstStyle>
          <a:p>
            <a:pPr>
              <a:defRPr/>
            </a:pPr>
            <a:fld id="{75709506-07C9-4F1A-9EFA-5FBBE05A1542}" type="slidenum">
              <a:rPr lang="it-IT"/>
              <a:pPr>
                <a:defRPr/>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olo e contenuto">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8" name="Segnaposto data 3"/>
          <p:cNvSpPr>
            <a:spLocks noGrp="1"/>
          </p:cNvSpPr>
          <p:nvPr>
            <p:ph type="dt" sz="half" idx="10"/>
          </p:nvPr>
        </p:nvSpPr>
        <p:spPr/>
        <p:txBody>
          <a:bodyPr/>
          <a:lstStyle>
            <a:lvl1pPr>
              <a:defRPr/>
            </a:lvl1pPr>
          </a:lstStyle>
          <a:p>
            <a:pPr>
              <a:defRPr/>
            </a:pPr>
            <a:fld id="{664A9033-A8FE-4D1F-A726-5D598B94524A}" type="datetimeFigureOut">
              <a:rPr lang="it-IT"/>
              <a:pPr>
                <a:defRPr/>
              </a:pPr>
              <a:t>17/01/2011</a:t>
            </a:fld>
            <a:endParaRPr lang="it-IT"/>
          </a:p>
        </p:txBody>
      </p:sp>
      <p:sp>
        <p:nvSpPr>
          <p:cNvPr id="9" name="Segnaposto piè di pagina 4"/>
          <p:cNvSpPr>
            <a:spLocks noGrp="1"/>
          </p:cNvSpPr>
          <p:nvPr>
            <p:ph type="ftr" sz="quarter" idx="11"/>
          </p:nvPr>
        </p:nvSpPr>
        <p:spPr/>
        <p:txBody>
          <a:bodyPr/>
          <a:lstStyle>
            <a:lvl1pPr>
              <a:defRPr/>
            </a:lvl1pPr>
          </a:lstStyle>
          <a:p>
            <a:pPr>
              <a:defRPr/>
            </a:pPr>
            <a:endParaRPr lang="it-IT"/>
          </a:p>
        </p:txBody>
      </p:sp>
      <p:sp>
        <p:nvSpPr>
          <p:cNvPr id="10" name="Segnaposto numero diapositiva 5"/>
          <p:cNvSpPr>
            <a:spLocks noGrp="1"/>
          </p:cNvSpPr>
          <p:nvPr>
            <p:ph type="sldNum" sz="quarter" idx="12"/>
          </p:nvPr>
        </p:nvSpPr>
        <p:spPr/>
        <p:txBody>
          <a:bodyPr/>
          <a:lstStyle>
            <a:lvl1pPr>
              <a:defRPr/>
            </a:lvl1pPr>
          </a:lstStyle>
          <a:p>
            <a:pPr>
              <a:defRPr/>
            </a:pPr>
            <a:fld id="{A22FE5D8-8CD3-423A-96A1-81E86E7F5E25}" type="slidenum">
              <a:rPr lang="it-IT"/>
              <a:pPr>
                <a:defRPr/>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10" name="Segnaposto data 3"/>
          <p:cNvSpPr>
            <a:spLocks noGrp="1"/>
          </p:cNvSpPr>
          <p:nvPr>
            <p:ph type="dt" sz="half" idx="10"/>
          </p:nvPr>
        </p:nvSpPr>
        <p:spPr/>
        <p:txBody>
          <a:bodyPr/>
          <a:lstStyle>
            <a:lvl1pPr>
              <a:defRPr/>
            </a:lvl1pPr>
          </a:lstStyle>
          <a:p>
            <a:pPr>
              <a:defRPr/>
            </a:pPr>
            <a:fld id="{6A1A7C3B-823D-4F42-800F-85F5C53CD885}" type="datetimeFigureOut">
              <a:rPr lang="it-IT"/>
              <a:pPr>
                <a:defRPr/>
              </a:pPr>
              <a:t>17/01/2011</a:t>
            </a:fld>
            <a:endParaRPr lang="it-IT"/>
          </a:p>
        </p:txBody>
      </p:sp>
      <p:sp>
        <p:nvSpPr>
          <p:cNvPr id="11" name="Segnaposto piè di pagina 4"/>
          <p:cNvSpPr>
            <a:spLocks noGrp="1"/>
          </p:cNvSpPr>
          <p:nvPr>
            <p:ph type="ftr" sz="quarter" idx="11"/>
          </p:nvPr>
        </p:nvSpPr>
        <p:spPr/>
        <p:txBody>
          <a:bodyPr/>
          <a:lstStyle>
            <a:lvl1pPr>
              <a:defRPr/>
            </a:lvl1pPr>
          </a:lstStyle>
          <a:p>
            <a:pPr>
              <a:defRPr/>
            </a:pPr>
            <a:endParaRPr lang="it-IT"/>
          </a:p>
        </p:txBody>
      </p:sp>
      <p:sp>
        <p:nvSpPr>
          <p:cNvPr id="12" name="Segnaposto numero diapositiva 5"/>
          <p:cNvSpPr>
            <a:spLocks noGrp="1"/>
          </p:cNvSpPr>
          <p:nvPr>
            <p:ph type="sldNum" sz="quarter" idx="12"/>
          </p:nvPr>
        </p:nvSpPr>
        <p:spPr/>
        <p:txBody>
          <a:bodyPr/>
          <a:lstStyle>
            <a:lvl1pPr>
              <a:defRPr/>
            </a:lvl1pPr>
          </a:lstStyle>
          <a:p>
            <a:pPr>
              <a:defRPr/>
            </a:pPr>
            <a:fld id="{0B1CA2B0-31AD-43AD-B88A-A20F20B78342}" type="slidenum">
              <a:rPr lang="it-IT"/>
              <a:pPr>
                <a:defRPr/>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ue contenuti">
    <p:spTree>
      <p:nvGrpSpPr>
        <p:cNvPr id="1" name=""/>
        <p:cNvGrpSpPr/>
        <p:nvPr/>
      </p:nvGrpSpPr>
      <p:grpSpPr>
        <a:xfrm>
          <a:off x="0" y="0"/>
          <a:ext cx="0" cy="0"/>
          <a:chOff x="0" y="0"/>
          <a:chExt cx="0" cy="0"/>
        </a:xfrm>
      </p:grpSpPr>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11" name="Segnaposto data 3"/>
          <p:cNvSpPr>
            <a:spLocks noGrp="1"/>
          </p:cNvSpPr>
          <p:nvPr>
            <p:ph type="dt" sz="half" idx="10"/>
          </p:nvPr>
        </p:nvSpPr>
        <p:spPr/>
        <p:txBody>
          <a:bodyPr/>
          <a:lstStyle>
            <a:lvl1pPr>
              <a:defRPr/>
            </a:lvl1pPr>
          </a:lstStyle>
          <a:p>
            <a:pPr>
              <a:defRPr/>
            </a:pPr>
            <a:fld id="{A31E0672-AF65-4461-A80D-009FBB393C8A}" type="datetimeFigureOut">
              <a:rPr lang="it-IT"/>
              <a:pPr>
                <a:defRPr/>
              </a:pPr>
              <a:t>17/01/2011</a:t>
            </a:fld>
            <a:endParaRPr lang="it-IT"/>
          </a:p>
        </p:txBody>
      </p:sp>
      <p:sp>
        <p:nvSpPr>
          <p:cNvPr id="12" name="Segnaposto piè di pagina 4"/>
          <p:cNvSpPr>
            <a:spLocks noGrp="1"/>
          </p:cNvSpPr>
          <p:nvPr>
            <p:ph type="ftr" sz="quarter" idx="11"/>
          </p:nvPr>
        </p:nvSpPr>
        <p:spPr/>
        <p:txBody>
          <a:bodyPr/>
          <a:lstStyle>
            <a:lvl1pPr>
              <a:defRPr/>
            </a:lvl1pPr>
          </a:lstStyle>
          <a:p>
            <a:pPr>
              <a:defRPr/>
            </a:pPr>
            <a:endParaRPr lang="it-IT"/>
          </a:p>
        </p:txBody>
      </p:sp>
      <p:sp>
        <p:nvSpPr>
          <p:cNvPr id="13" name="Segnaposto numero diapositiva 5"/>
          <p:cNvSpPr>
            <a:spLocks noGrp="1"/>
          </p:cNvSpPr>
          <p:nvPr>
            <p:ph type="sldNum" sz="quarter" idx="12"/>
          </p:nvPr>
        </p:nvSpPr>
        <p:spPr/>
        <p:txBody>
          <a:bodyPr/>
          <a:lstStyle>
            <a:lvl1pPr>
              <a:defRPr/>
            </a:lvl1pPr>
          </a:lstStyle>
          <a:p>
            <a:pPr>
              <a:defRPr/>
            </a:pPr>
            <a:fld id="{6738DEDE-9627-4661-8ADF-091B3B397BDB}" type="slidenum">
              <a:rPr lang="it-IT"/>
              <a:pPr>
                <a:defRPr/>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fronto">
    <p:spTree>
      <p:nvGrpSpPr>
        <p:cNvPr id="1" name=""/>
        <p:cNvGrpSpPr/>
        <p:nvPr/>
      </p:nvGrpSpPr>
      <p:grpSpPr>
        <a:xfrm>
          <a:off x="0" y="0"/>
          <a:ext cx="0" cy="0"/>
          <a:chOff x="0" y="0"/>
          <a:chExt cx="0" cy="0"/>
        </a:xfrm>
      </p:grpSpPr>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13" name="Segnaposto data 3"/>
          <p:cNvSpPr>
            <a:spLocks noGrp="1"/>
          </p:cNvSpPr>
          <p:nvPr>
            <p:ph type="dt" sz="half" idx="10"/>
          </p:nvPr>
        </p:nvSpPr>
        <p:spPr/>
        <p:txBody>
          <a:bodyPr/>
          <a:lstStyle>
            <a:lvl1pPr>
              <a:defRPr/>
            </a:lvl1pPr>
          </a:lstStyle>
          <a:p>
            <a:pPr>
              <a:defRPr/>
            </a:pPr>
            <a:fld id="{BFEA9644-D769-4068-B179-31EFFCA9A00D}" type="datetimeFigureOut">
              <a:rPr lang="it-IT"/>
              <a:pPr>
                <a:defRPr/>
              </a:pPr>
              <a:t>17/01/2011</a:t>
            </a:fld>
            <a:endParaRPr lang="it-IT"/>
          </a:p>
        </p:txBody>
      </p:sp>
      <p:sp>
        <p:nvSpPr>
          <p:cNvPr id="14" name="Segnaposto piè di pagina 4"/>
          <p:cNvSpPr>
            <a:spLocks noGrp="1"/>
          </p:cNvSpPr>
          <p:nvPr>
            <p:ph type="ftr" sz="quarter" idx="11"/>
          </p:nvPr>
        </p:nvSpPr>
        <p:spPr/>
        <p:txBody>
          <a:bodyPr/>
          <a:lstStyle>
            <a:lvl1pPr>
              <a:defRPr/>
            </a:lvl1pPr>
          </a:lstStyle>
          <a:p>
            <a:pPr>
              <a:defRPr/>
            </a:pPr>
            <a:endParaRPr lang="it-IT"/>
          </a:p>
        </p:txBody>
      </p:sp>
      <p:sp>
        <p:nvSpPr>
          <p:cNvPr id="15" name="Segnaposto numero diapositiva 5"/>
          <p:cNvSpPr>
            <a:spLocks noGrp="1"/>
          </p:cNvSpPr>
          <p:nvPr>
            <p:ph type="sldNum" sz="quarter" idx="12"/>
          </p:nvPr>
        </p:nvSpPr>
        <p:spPr/>
        <p:txBody>
          <a:bodyPr/>
          <a:lstStyle>
            <a:lvl1pPr>
              <a:defRPr/>
            </a:lvl1pPr>
          </a:lstStyle>
          <a:p>
            <a:pPr>
              <a:defRPr/>
            </a:pPr>
            <a:fld id="{A8C6BD19-23C8-4DBB-AE08-9ABF75F23F50}" type="slidenum">
              <a:rPr lang="it-IT"/>
              <a:pPr>
                <a:defRPr/>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olo titolo">
    <p:spTree>
      <p:nvGrpSpPr>
        <p:cNvPr id="1" name=""/>
        <p:cNvGrpSpPr/>
        <p:nvPr/>
      </p:nvGrpSpPr>
      <p:grpSpPr>
        <a:xfrm>
          <a:off x="0" y="0"/>
          <a:ext cx="0" cy="0"/>
          <a:chOff x="0" y="0"/>
          <a:chExt cx="0" cy="0"/>
        </a:xfrm>
      </p:grpSpPr>
      <p:sp>
        <p:nvSpPr>
          <p:cNvPr id="7" name="Segnaposto data 3"/>
          <p:cNvSpPr>
            <a:spLocks noGrp="1"/>
          </p:cNvSpPr>
          <p:nvPr>
            <p:ph type="dt" sz="half" idx="10"/>
          </p:nvPr>
        </p:nvSpPr>
        <p:spPr/>
        <p:txBody>
          <a:bodyPr/>
          <a:lstStyle>
            <a:lvl1pPr>
              <a:defRPr/>
            </a:lvl1pPr>
          </a:lstStyle>
          <a:p>
            <a:pPr>
              <a:defRPr/>
            </a:pPr>
            <a:fld id="{B0032F8D-1F8E-4B45-BF89-2388B9C85EE1}" type="datetimeFigureOut">
              <a:rPr lang="it-IT"/>
              <a:pPr>
                <a:defRPr/>
              </a:pPr>
              <a:t>17/01/2011</a:t>
            </a:fld>
            <a:endParaRPr lang="it-IT"/>
          </a:p>
        </p:txBody>
      </p:sp>
      <p:sp>
        <p:nvSpPr>
          <p:cNvPr id="8" name="Segnaposto piè di pagina 4"/>
          <p:cNvSpPr>
            <a:spLocks noGrp="1"/>
          </p:cNvSpPr>
          <p:nvPr>
            <p:ph type="ftr" sz="quarter" idx="11"/>
          </p:nvPr>
        </p:nvSpPr>
        <p:spPr/>
        <p:txBody>
          <a:bodyPr/>
          <a:lstStyle>
            <a:lvl1pPr>
              <a:defRPr/>
            </a:lvl1pPr>
          </a:lstStyle>
          <a:p>
            <a:pPr>
              <a:defRPr/>
            </a:pPr>
            <a:endParaRPr lang="it-IT"/>
          </a:p>
        </p:txBody>
      </p:sp>
      <p:sp>
        <p:nvSpPr>
          <p:cNvPr id="9" name="Segnaposto numero diapositiva 5"/>
          <p:cNvSpPr>
            <a:spLocks noGrp="1"/>
          </p:cNvSpPr>
          <p:nvPr>
            <p:ph type="sldNum" sz="quarter" idx="12"/>
          </p:nvPr>
        </p:nvSpPr>
        <p:spPr/>
        <p:txBody>
          <a:bodyPr/>
          <a:lstStyle>
            <a:lvl1pPr>
              <a:defRPr/>
            </a:lvl1pPr>
          </a:lstStyle>
          <a:p>
            <a:pPr>
              <a:defRPr/>
            </a:pPr>
            <a:fld id="{14EFE621-FB5E-448C-BE2E-2DCF81BF6BE0}" type="slidenum">
              <a:rPr lang="it-IT"/>
              <a:pPr>
                <a:defRPr/>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uto con didascalia">
    <p:spTree>
      <p:nvGrpSpPr>
        <p:cNvPr id="1" name=""/>
        <p:cNvGrpSpPr/>
        <p:nvPr/>
      </p:nvGrpSpPr>
      <p:grpSpPr>
        <a:xfrm>
          <a:off x="0" y="0"/>
          <a:ext cx="0" cy="0"/>
          <a:chOff x="0" y="0"/>
          <a:chExt cx="0" cy="0"/>
        </a:xfrm>
      </p:grpSpPr>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dirty="0" smtClean="0"/>
              <a:t>Fare clic per modificare stili del testo dello schema</a:t>
            </a:r>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endParaRPr lang="it-IT" dirty="0"/>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10" name="Segnaposto data 3"/>
          <p:cNvSpPr>
            <a:spLocks noGrp="1"/>
          </p:cNvSpPr>
          <p:nvPr>
            <p:ph type="dt" sz="half" idx="10"/>
          </p:nvPr>
        </p:nvSpPr>
        <p:spPr/>
        <p:txBody>
          <a:bodyPr/>
          <a:lstStyle>
            <a:lvl1pPr>
              <a:defRPr/>
            </a:lvl1pPr>
          </a:lstStyle>
          <a:p>
            <a:pPr>
              <a:defRPr/>
            </a:pPr>
            <a:fld id="{BF36D9AB-6E07-4822-BE0F-AD8FF4900237}" type="datetimeFigureOut">
              <a:rPr lang="it-IT"/>
              <a:pPr>
                <a:defRPr/>
              </a:pPr>
              <a:t>17/01/2011</a:t>
            </a:fld>
            <a:endParaRPr lang="it-IT"/>
          </a:p>
        </p:txBody>
      </p:sp>
      <p:sp>
        <p:nvSpPr>
          <p:cNvPr id="11" name="Segnaposto piè di pagina 4"/>
          <p:cNvSpPr>
            <a:spLocks noGrp="1"/>
          </p:cNvSpPr>
          <p:nvPr>
            <p:ph type="ftr" sz="quarter" idx="11"/>
          </p:nvPr>
        </p:nvSpPr>
        <p:spPr/>
        <p:txBody>
          <a:bodyPr/>
          <a:lstStyle>
            <a:lvl1pPr>
              <a:defRPr/>
            </a:lvl1pPr>
          </a:lstStyle>
          <a:p>
            <a:pPr>
              <a:defRPr/>
            </a:pPr>
            <a:endParaRPr lang="it-IT"/>
          </a:p>
        </p:txBody>
      </p:sp>
      <p:sp>
        <p:nvSpPr>
          <p:cNvPr id="12" name="Segnaposto numero diapositiva 5"/>
          <p:cNvSpPr>
            <a:spLocks noGrp="1"/>
          </p:cNvSpPr>
          <p:nvPr>
            <p:ph type="sldNum" sz="quarter" idx="12"/>
          </p:nvPr>
        </p:nvSpPr>
        <p:spPr/>
        <p:txBody>
          <a:bodyPr/>
          <a:lstStyle>
            <a:lvl1pPr>
              <a:defRPr/>
            </a:lvl1pPr>
          </a:lstStyle>
          <a:p>
            <a:pPr>
              <a:defRPr/>
            </a:pPr>
            <a:fld id="{06B2DDA1-A9BD-4715-B35D-DC5BE32EA5E5}" type="slidenum">
              <a:rPr lang="it-IT"/>
              <a:pPr>
                <a:defRPr/>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ayout personalizzato">
    <p:spTree>
      <p:nvGrpSpPr>
        <p:cNvPr id="1" name=""/>
        <p:cNvGrpSpPr/>
        <p:nvPr/>
      </p:nvGrpSpPr>
      <p:grpSpPr>
        <a:xfrm>
          <a:off x="0" y="0"/>
          <a:ext cx="0" cy="0"/>
          <a:chOff x="0" y="0"/>
          <a:chExt cx="0" cy="0"/>
        </a:xfrm>
      </p:grpSpPr>
      <p:sp>
        <p:nvSpPr>
          <p:cNvPr id="5" name="Segnaposto data 3"/>
          <p:cNvSpPr>
            <a:spLocks noGrp="1"/>
          </p:cNvSpPr>
          <p:nvPr>
            <p:ph type="dt" sz="half" idx="10"/>
          </p:nvPr>
        </p:nvSpPr>
        <p:spPr/>
        <p:txBody>
          <a:bodyPr/>
          <a:lstStyle>
            <a:lvl1pPr>
              <a:defRPr/>
            </a:lvl1pPr>
          </a:lstStyle>
          <a:p>
            <a:pPr>
              <a:defRPr/>
            </a:pPr>
            <a:fld id="{FCC6B88C-D73F-4EA0-A714-58FD49F2AE21}" type="datetimeFigureOut">
              <a:rPr lang="it-IT"/>
              <a:pPr>
                <a:defRPr/>
              </a:pPr>
              <a:t>17/01/2011</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D4181C66-7B7D-4DA9-8A31-E9F9C8D6F070}" type="slidenum">
              <a:rPr lang="it-IT"/>
              <a:pPr>
                <a:defRPr/>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a:prstGeom prst="rect">
            <a:avLst/>
          </a:prstGeo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10" name="Segnaposto data 3"/>
          <p:cNvSpPr>
            <a:spLocks noGrp="1"/>
          </p:cNvSpPr>
          <p:nvPr>
            <p:ph type="dt" sz="half" idx="10"/>
          </p:nvPr>
        </p:nvSpPr>
        <p:spPr/>
        <p:txBody>
          <a:bodyPr/>
          <a:lstStyle>
            <a:lvl1pPr>
              <a:defRPr/>
            </a:lvl1pPr>
          </a:lstStyle>
          <a:p>
            <a:pPr>
              <a:defRPr/>
            </a:pPr>
            <a:fld id="{701278D2-2E8C-4490-B004-845C4453D954}" type="datetimeFigureOut">
              <a:rPr lang="it-IT"/>
              <a:pPr>
                <a:defRPr/>
              </a:pPr>
              <a:t>17/01/2011</a:t>
            </a:fld>
            <a:endParaRPr lang="it-IT"/>
          </a:p>
        </p:txBody>
      </p:sp>
      <p:sp>
        <p:nvSpPr>
          <p:cNvPr id="11" name="Segnaposto piè di pagina 4"/>
          <p:cNvSpPr>
            <a:spLocks noGrp="1"/>
          </p:cNvSpPr>
          <p:nvPr>
            <p:ph type="ftr" sz="quarter" idx="11"/>
          </p:nvPr>
        </p:nvSpPr>
        <p:spPr/>
        <p:txBody>
          <a:bodyPr/>
          <a:lstStyle>
            <a:lvl1pPr>
              <a:defRPr/>
            </a:lvl1pPr>
          </a:lstStyle>
          <a:p>
            <a:pPr>
              <a:defRPr/>
            </a:pPr>
            <a:endParaRPr lang="it-IT"/>
          </a:p>
        </p:txBody>
      </p:sp>
      <p:sp>
        <p:nvSpPr>
          <p:cNvPr id="12" name="Segnaposto numero diapositiva 5"/>
          <p:cNvSpPr>
            <a:spLocks noGrp="1"/>
          </p:cNvSpPr>
          <p:nvPr>
            <p:ph type="sldNum" sz="quarter" idx="12"/>
          </p:nvPr>
        </p:nvSpPr>
        <p:spPr/>
        <p:txBody>
          <a:bodyPr/>
          <a:lstStyle>
            <a:lvl1pPr>
              <a:defRPr/>
            </a:lvl1pPr>
          </a:lstStyle>
          <a:p>
            <a:pPr>
              <a:defRPr/>
            </a:pPr>
            <a:fld id="{9672AA21-6B31-4479-9686-5BDABD6BD9CD}" type="slidenum">
              <a:rPr lang="it-IT"/>
              <a:pPr>
                <a:defRPr/>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7" name="Segnaposto testo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876D47EB-8C79-463D-81E2-1D0469939863}" type="datetimeFigureOut">
              <a:rPr lang="it-IT"/>
              <a:pPr>
                <a:defRPr/>
              </a:pPr>
              <a:t>17/01/2011</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1CA35ECE-789A-461E-AC9B-44884190AAC8}" type="slidenum">
              <a:rPr lang="it-IT"/>
              <a:pPr>
                <a:defRPr/>
              </a:pPr>
              <a:t>‹N›</a:t>
            </a:fld>
            <a:endParaRPr lang="it-IT"/>
          </a:p>
        </p:txBody>
      </p:sp>
      <p:sp>
        <p:nvSpPr>
          <p:cNvPr id="10" name="Rettangolo 9"/>
          <p:cNvSpPr/>
          <p:nvPr userDrawn="1"/>
        </p:nvSpPr>
        <p:spPr>
          <a:xfrm>
            <a:off x="0" y="0"/>
            <a:ext cx="9144000" cy="620688"/>
          </a:xfrm>
          <a:prstGeom prst="rect">
            <a:avLst/>
          </a:prstGeom>
          <a:solidFill>
            <a:srgbClr val="558ED5">
              <a:alpha val="36863"/>
            </a:srgbClr>
          </a:solidFill>
          <a:ln>
            <a:solidFill>
              <a:srgbClr val="558ED5">
                <a:alpha val="27059"/>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 bg1="lt1" tx1="dk1" bg2="lt2" tx2="dk2" accent1="accent1" accent2="accent2" accent3="accent3" accent4="accent4" accent5="accent5" accent6="accent6" hlink="hlink" folHlink="folHlink"/>
  <p:sldLayoutIdLst>
    <p:sldLayoutId id="2147484547" r:id="rId1"/>
    <p:sldLayoutId id="2147484548" r:id="rId2"/>
    <p:sldLayoutId id="2147484549" r:id="rId3"/>
    <p:sldLayoutId id="2147484550" r:id="rId4"/>
    <p:sldLayoutId id="2147484551" r:id="rId5"/>
    <p:sldLayoutId id="2147484552" r:id="rId6"/>
    <p:sldLayoutId id="2147484553" r:id="rId7"/>
    <p:sldLayoutId id="2147484554" r:id="rId8"/>
    <p:sldLayoutId id="2147484555" r:id="rId9"/>
    <p:sldLayoutId id="2147484556" r:id="rId10"/>
    <p:sldLayoutId id="2147484557" r:id="rId11"/>
    <p:sldLayoutId id="2147484558"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hyperlink" Target="http://www.almawave.it/" TargetMode="External"/><Relationship Id="rId5" Type="http://schemas.openxmlformats.org/officeDocument/2006/relationships/hyperlink" Target="http://www.almavivaitalia.it/" TargetMode="External"/><Relationship Id="rId4" Type="http://schemas.openxmlformats.org/officeDocument/2006/relationships/hyperlink" Target="mailto:d.dilazzaro@almavivaitalia.it"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image" Target="../media/image14.emf"/></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31.xml"/><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hyperlink" Target="http://www.sunzi.it/Sun%20Tzu%20(Sunzi),%20L'arte%20della%20guerra.pdf" TargetMode="External"/><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45.xml"/><Relationship Id="rId1" Type="http://schemas.openxmlformats.org/officeDocument/2006/relationships/slideLayout" Target="../slideLayouts/slideLayout6.xml"/><Relationship Id="rId4" Type="http://schemas.openxmlformats.org/officeDocument/2006/relationships/image" Target="../media/image29.emf"/></Relationships>
</file>

<file path=ppt/slides/_rels/slide48.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55.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Line 21"/>
          <p:cNvSpPr>
            <a:spLocks noChangeAspect="1" noChangeShapeType="1"/>
          </p:cNvSpPr>
          <p:nvPr/>
        </p:nvSpPr>
        <p:spPr bwMode="auto">
          <a:xfrm flipH="1">
            <a:off x="3214688" y="2708920"/>
            <a:ext cx="5905500" cy="0"/>
          </a:xfrm>
          <a:prstGeom prst="line">
            <a:avLst/>
          </a:prstGeom>
          <a:noFill/>
          <a:ln w="28575">
            <a:solidFill>
              <a:schemeClr val="bg2"/>
            </a:solidFill>
            <a:round/>
            <a:headEnd/>
            <a:tailEnd/>
          </a:ln>
        </p:spPr>
        <p:txBody>
          <a:bodyPr/>
          <a:lstStyle/>
          <a:p>
            <a:endParaRPr lang="it-IT"/>
          </a:p>
        </p:txBody>
      </p:sp>
      <p:sp>
        <p:nvSpPr>
          <p:cNvPr id="30724" name="CasellaDiTesto 6"/>
          <p:cNvSpPr txBox="1">
            <a:spLocks noChangeArrowheads="1"/>
          </p:cNvSpPr>
          <p:nvPr/>
        </p:nvSpPr>
        <p:spPr bwMode="auto">
          <a:xfrm>
            <a:off x="1152128" y="3429000"/>
            <a:ext cx="7956376" cy="1754326"/>
          </a:xfrm>
          <a:prstGeom prst="rect">
            <a:avLst/>
          </a:prstGeom>
          <a:noFill/>
          <a:ln w="9525">
            <a:noFill/>
            <a:miter lim="800000"/>
            <a:headEnd/>
            <a:tailEnd/>
          </a:ln>
        </p:spPr>
        <p:txBody>
          <a:bodyPr wrap="square">
            <a:spAutoFit/>
          </a:bodyPr>
          <a:lstStyle/>
          <a:p>
            <a:pPr algn="r"/>
            <a:r>
              <a:rPr lang="it-IT" sz="3600" b="1" dirty="0" smtClean="0">
                <a:solidFill>
                  <a:srgbClr val="FF0000"/>
                </a:solidFill>
                <a:latin typeface="Berlin Sans FB Demi" pitchFamily="34" charset="0"/>
              </a:rPr>
              <a:t>La predisposizione delle offerte in una gara pubblica</a:t>
            </a:r>
          </a:p>
          <a:p>
            <a:pPr algn="r"/>
            <a:endParaRPr lang="it-IT" sz="3600" b="1" dirty="0">
              <a:solidFill>
                <a:srgbClr val="FF0000"/>
              </a:solidFill>
              <a:latin typeface="Berlin Sans FB Demi" pitchFamily="34" charset="0"/>
            </a:endParaRPr>
          </a:p>
        </p:txBody>
      </p:sp>
      <p:sp>
        <p:nvSpPr>
          <p:cNvPr id="12" name="Rettangolo 11"/>
          <p:cNvSpPr/>
          <p:nvPr/>
        </p:nvSpPr>
        <p:spPr>
          <a:xfrm>
            <a:off x="5940152" y="5877272"/>
            <a:ext cx="3203849" cy="400110"/>
          </a:xfrm>
          <a:prstGeom prst="rect">
            <a:avLst/>
          </a:prstGeom>
        </p:spPr>
        <p:txBody>
          <a:bodyPr wrap="square">
            <a:spAutoFit/>
          </a:bodyPr>
          <a:lstStyle/>
          <a:p>
            <a:pPr algn="r"/>
            <a:r>
              <a:rPr lang="it-IT" sz="2000" b="1" dirty="0">
                <a:solidFill>
                  <a:srgbClr val="7F7F7F"/>
                </a:solidFill>
                <a:latin typeface="Calibri" pitchFamily="34" charset="0"/>
              </a:rPr>
              <a:t>Roma, </a:t>
            </a:r>
            <a:r>
              <a:rPr lang="it-IT" sz="2000" b="1" dirty="0" smtClean="0">
                <a:solidFill>
                  <a:srgbClr val="7F7F7F"/>
                </a:solidFill>
                <a:latin typeface="Calibri" pitchFamily="34" charset="0"/>
              </a:rPr>
              <a:t>17 gennaio 2011</a:t>
            </a:r>
            <a:endParaRPr lang="it-IT" sz="2000" b="1" dirty="0">
              <a:solidFill>
                <a:srgbClr val="7F7F7F"/>
              </a:solidFill>
              <a:latin typeface="Calibri" pitchFamily="34" charset="0"/>
            </a:endParaRPr>
          </a:p>
        </p:txBody>
      </p:sp>
      <p:pic>
        <p:nvPicPr>
          <p:cNvPr id="30729" name="Picture 10" descr="C:\Users\e.giannotta\Desktop\AlmawaveStandard-intra.jpg"/>
          <p:cNvPicPr>
            <a:picLocks noChangeAspect="1" noChangeArrowheads="1"/>
          </p:cNvPicPr>
          <p:nvPr/>
        </p:nvPicPr>
        <p:blipFill>
          <a:blip r:embed="rId2" cstate="print"/>
          <a:srcRect/>
          <a:stretch>
            <a:fillRect/>
          </a:stretch>
        </p:blipFill>
        <p:spPr bwMode="auto">
          <a:xfrm>
            <a:off x="6609304" y="5373216"/>
            <a:ext cx="2355184" cy="432048"/>
          </a:xfrm>
          <a:prstGeom prst="rect">
            <a:avLst/>
          </a:prstGeom>
          <a:noFill/>
          <a:ln w="9525">
            <a:noFill/>
            <a:miter lim="800000"/>
            <a:headEnd/>
            <a:tailEnd/>
          </a:ln>
        </p:spPr>
      </p:pic>
      <p:sp>
        <p:nvSpPr>
          <p:cNvPr id="10" name="Rettangolo 9"/>
          <p:cNvSpPr/>
          <p:nvPr/>
        </p:nvSpPr>
        <p:spPr>
          <a:xfrm>
            <a:off x="6516216" y="4941168"/>
            <a:ext cx="2627784" cy="461665"/>
          </a:xfrm>
          <a:prstGeom prst="rect">
            <a:avLst/>
          </a:prstGeom>
        </p:spPr>
        <p:txBody>
          <a:bodyPr wrap="square">
            <a:spAutoFit/>
          </a:bodyPr>
          <a:lstStyle/>
          <a:p>
            <a:pPr algn="r"/>
            <a:r>
              <a:rPr lang="it-IT" sz="2400" b="1" dirty="0" smtClean="0">
                <a:solidFill>
                  <a:srgbClr val="7F7F7F"/>
                </a:solidFill>
                <a:latin typeface="Calibri" pitchFamily="34" charset="0"/>
              </a:rPr>
              <a:t>Daniele Di Lazzaro</a:t>
            </a:r>
            <a:endParaRPr lang="it-IT" sz="2400" b="1" dirty="0">
              <a:solidFill>
                <a:srgbClr val="7F7F7F"/>
              </a:solidFill>
              <a:latin typeface="Calibri" pitchFamily="34" charset="0"/>
            </a:endParaRPr>
          </a:p>
        </p:txBody>
      </p:sp>
      <p:sp>
        <p:nvSpPr>
          <p:cNvPr id="11" name="CasellaDiTesto 6"/>
          <p:cNvSpPr txBox="1">
            <a:spLocks noChangeArrowheads="1"/>
          </p:cNvSpPr>
          <p:nvPr/>
        </p:nvSpPr>
        <p:spPr bwMode="auto">
          <a:xfrm>
            <a:off x="0" y="2567806"/>
            <a:ext cx="9166225" cy="1077218"/>
          </a:xfrm>
          <a:prstGeom prst="rect">
            <a:avLst/>
          </a:prstGeom>
          <a:noFill/>
          <a:ln w="9525">
            <a:noFill/>
            <a:miter lim="800000"/>
            <a:headEnd/>
            <a:tailEnd/>
          </a:ln>
        </p:spPr>
        <p:txBody>
          <a:bodyPr wrap="square">
            <a:spAutoFit/>
          </a:bodyPr>
          <a:lstStyle/>
          <a:p>
            <a:pPr algn="r"/>
            <a:r>
              <a:rPr lang="it-IT" sz="3200" b="1" dirty="0" smtClean="0">
                <a:solidFill>
                  <a:srgbClr val="336699"/>
                </a:solidFill>
                <a:latin typeface="Calibri" pitchFamily="34" charset="0"/>
              </a:rPr>
              <a:t>I sistemi informativi e la </a:t>
            </a:r>
            <a:r>
              <a:rPr lang="it-IT" sz="3200" b="1" dirty="0" err="1" smtClean="0">
                <a:solidFill>
                  <a:srgbClr val="336699"/>
                </a:solidFill>
                <a:latin typeface="Calibri" pitchFamily="34" charset="0"/>
              </a:rPr>
              <a:t>governance</a:t>
            </a:r>
            <a:r>
              <a:rPr lang="it-IT" sz="3200" b="1" dirty="0" smtClean="0">
                <a:solidFill>
                  <a:srgbClr val="336699"/>
                </a:solidFill>
                <a:latin typeface="Calibri" pitchFamily="34" charset="0"/>
              </a:rPr>
              <a:t> dell'ICT</a:t>
            </a:r>
          </a:p>
          <a:p>
            <a:pPr algn="r"/>
            <a:endParaRPr lang="it-IT" sz="3200" b="1" dirty="0">
              <a:solidFill>
                <a:srgbClr val="336699"/>
              </a:solidFill>
              <a:latin typeface="Calibri" pitchFamily="34" charset="0"/>
            </a:endParaRPr>
          </a:p>
        </p:txBody>
      </p:sp>
      <p:pic>
        <p:nvPicPr>
          <p:cNvPr id="13" name="Immagine 4" descr="fascia.jpg"/>
          <p:cNvPicPr>
            <a:picLocks noChangeAspect="1"/>
          </p:cNvPicPr>
          <p:nvPr/>
        </p:nvPicPr>
        <p:blipFill>
          <a:blip r:embed="rId3" cstate="print"/>
          <a:srcRect/>
          <a:stretch>
            <a:fillRect/>
          </a:stretch>
        </p:blipFill>
        <p:spPr bwMode="auto">
          <a:xfrm>
            <a:off x="0" y="-27384"/>
            <a:ext cx="9144000" cy="2197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4"/>
          <p:cNvSpPr txBox="1">
            <a:spLocks noChangeArrowheads="1"/>
          </p:cNvSpPr>
          <p:nvPr/>
        </p:nvSpPr>
        <p:spPr bwMode="auto">
          <a:xfrm>
            <a:off x="5004048" y="0"/>
            <a:ext cx="4103265" cy="584775"/>
          </a:xfrm>
          <a:prstGeom prst="rect">
            <a:avLst/>
          </a:prstGeom>
          <a:noFill/>
          <a:ln w="9525">
            <a:noFill/>
            <a:miter lim="800000"/>
            <a:headEnd/>
            <a:tailEnd/>
          </a:ln>
          <a:effectLst/>
        </p:spPr>
        <p:txBody>
          <a:bodyPr wrap="square">
            <a:spAutoFit/>
          </a:bodyPr>
          <a:lstStyle/>
          <a:p>
            <a:pPr algn="r" fontAlgn="auto">
              <a:spcBef>
                <a:spcPts val="0"/>
              </a:spcBef>
              <a:spcAft>
                <a:spcPts val="0"/>
              </a:spcAft>
              <a:defRPr/>
            </a:pPr>
            <a:r>
              <a:rPr lang="it-IT" sz="3200" b="1" dirty="0" smtClean="0">
                <a:solidFill>
                  <a:schemeClr val="bg1"/>
                </a:solidFill>
                <a:latin typeface="Calibri" pitchFamily="34" charset="0"/>
              </a:rPr>
              <a:t>Preliminari di offerta</a:t>
            </a:r>
          </a:p>
        </p:txBody>
      </p:sp>
      <p:sp>
        <p:nvSpPr>
          <p:cNvPr id="35847" name="Segnaposto numero diapositiva 8"/>
          <p:cNvSpPr txBox="1">
            <a:spLocks/>
          </p:cNvSpPr>
          <p:nvPr/>
        </p:nvSpPr>
        <p:spPr bwMode="auto">
          <a:xfrm>
            <a:off x="3498850" y="6448425"/>
            <a:ext cx="2133600" cy="365125"/>
          </a:xfrm>
          <a:prstGeom prst="rect">
            <a:avLst/>
          </a:prstGeom>
          <a:noFill/>
          <a:ln w="9525">
            <a:noFill/>
            <a:miter lim="800000"/>
            <a:headEnd/>
            <a:tailEnd/>
          </a:ln>
        </p:spPr>
        <p:txBody>
          <a:bodyPr anchor="ctr"/>
          <a:lstStyle/>
          <a:p>
            <a:pPr algn="ctr"/>
            <a:fld id="{47EDFC3B-3322-405D-B7D7-CD38460ABCC5}" type="slidenum">
              <a:rPr lang="it-IT" sz="1100" b="1">
                <a:latin typeface="Calibri" pitchFamily="34" charset="0"/>
              </a:rPr>
              <a:pPr algn="ctr"/>
              <a:t>10</a:t>
            </a:fld>
            <a:endParaRPr lang="it-IT" sz="1100" b="1">
              <a:latin typeface="Calibri" pitchFamily="34" charset="0"/>
            </a:endParaRPr>
          </a:p>
        </p:txBody>
      </p:sp>
      <p:sp>
        <p:nvSpPr>
          <p:cNvPr id="9" name="Rettangolo 8"/>
          <p:cNvSpPr/>
          <p:nvPr/>
        </p:nvSpPr>
        <p:spPr>
          <a:xfrm>
            <a:off x="251520" y="1196752"/>
            <a:ext cx="8640960" cy="2585323"/>
          </a:xfrm>
          <a:prstGeom prst="rect">
            <a:avLst/>
          </a:prstGeom>
        </p:spPr>
        <p:txBody>
          <a:bodyPr wrap="square">
            <a:spAutoFit/>
          </a:bodyPr>
          <a:lstStyle/>
          <a:p>
            <a:pPr lvl="0"/>
            <a:r>
              <a:rPr lang="it-IT" dirty="0" smtClean="0">
                <a:solidFill>
                  <a:srgbClr val="000000"/>
                </a:solidFill>
                <a:latin typeface="+mn-lt"/>
                <a:ea typeface="Calibri" pitchFamily="34" charset="0"/>
                <a:cs typeface="Arial" pitchFamily="34" charset="0"/>
              </a:rPr>
              <a:t>La selezione delle imprese con cui si intende partecipare e la ripartizione delle attività tra i partecipanti avviene alla luce dei molteplici fattori fra i quali:</a:t>
            </a:r>
            <a:endParaRPr lang="it-IT" dirty="0" smtClean="0">
              <a:latin typeface="+mn-lt"/>
            </a:endParaRPr>
          </a:p>
          <a:p>
            <a:pPr marL="180975" lvl="0" indent="-180975" eaLnBrk="0" hangingPunct="0">
              <a:buFont typeface="Arial" pitchFamily="34" charset="0"/>
              <a:buChar char="•"/>
            </a:pPr>
            <a:r>
              <a:rPr lang="it-IT" dirty="0" smtClean="0">
                <a:solidFill>
                  <a:srgbClr val="000000"/>
                </a:solidFill>
                <a:latin typeface="+mn-lt"/>
                <a:ea typeface="Calibri" pitchFamily="34" charset="0"/>
                <a:cs typeface="Arial" pitchFamily="34" charset="0"/>
              </a:rPr>
              <a:t>competenza tecnica complementare con la Struttura di Delivery;</a:t>
            </a:r>
          </a:p>
          <a:p>
            <a:pPr marL="180975" lvl="0" indent="-180975" eaLnBrk="0" hangingPunct="0">
              <a:buFont typeface="Arial" pitchFamily="34" charset="0"/>
              <a:buChar char="•"/>
            </a:pPr>
            <a:r>
              <a:rPr lang="it-IT" dirty="0" smtClean="0">
                <a:solidFill>
                  <a:srgbClr val="000000"/>
                </a:solidFill>
                <a:latin typeface="+mn-lt"/>
                <a:ea typeface="Calibri" pitchFamily="34" charset="0"/>
                <a:cs typeface="Arial" pitchFamily="34" charset="0"/>
              </a:rPr>
              <a:t>presenza dell’azienda partner tra i fornitori del Cliente </a:t>
            </a:r>
            <a:r>
              <a:rPr lang="it-IT" sz="1600" dirty="0" smtClean="0">
                <a:solidFill>
                  <a:srgbClr val="000000"/>
                </a:solidFill>
                <a:latin typeface="+mn-lt"/>
                <a:ea typeface="Calibri" pitchFamily="34" charset="0"/>
                <a:cs typeface="Arial" pitchFamily="34" charset="0"/>
              </a:rPr>
              <a:t>(garanzia di affidabilità e conoscenza del contesto tecnico e funzionale n cui si dovrà operare)</a:t>
            </a:r>
            <a:r>
              <a:rPr lang="it-IT" dirty="0" smtClean="0">
                <a:solidFill>
                  <a:srgbClr val="000000"/>
                </a:solidFill>
                <a:latin typeface="+mn-lt"/>
                <a:ea typeface="Calibri" pitchFamily="34" charset="0"/>
                <a:cs typeface="Arial" pitchFamily="34" charset="0"/>
              </a:rPr>
              <a:t>;</a:t>
            </a:r>
          </a:p>
          <a:p>
            <a:pPr marL="180975" lvl="0" indent="-180975" eaLnBrk="0" hangingPunct="0">
              <a:buFont typeface="Arial" pitchFamily="34" charset="0"/>
              <a:buChar char="•"/>
            </a:pPr>
            <a:r>
              <a:rPr lang="it-IT" dirty="0" smtClean="0">
                <a:solidFill>
                  <a:srgbClr val="000000"/>
                </a:solidFill>
                <a:latin typeface="+mn-lt"/>
                <a:ea typeface="Calibri" pitchFamily="34" charset="0"/>
                <a:cs typeface="Arial" pitchFamily="34" charset="0"/>
              </a:rPr>
              <a:t>esistenza di alleanze in corso o accordi di mercato;</a:t>
            </a:r>
          </a:p>
          <a:p>
            <a:pPr marL="180975" lvl="0" indent="-180975" eaLnBrk="0" hangingPunct="0">
              <a:buFont typeface="Arial" pitchFamily="34" charset="0"/>
              <a:buChar char="•"/>
            </a:pPr>
            <a:r>
              <a:rPr lang="it-IT" dirty="0" smtClean="0">
                <a:solidFill>
                  <a:srgbClr val="000000"/>
                </a:solidFill>
                <a:latin typeface="+mn-lt"/>
                <a:ea typeface="Calibri" pitchFamily="34" charset="0"/>
                <a:cs typeface="Arial" pitchFamily="34" charset="0"/>
              </a:rPr>
              <a:t>vantaggi economici per una sensibile riduzione dei costi progettuali;</a:t>
            </a:r>
          </a:p>
          <a:p>
            <a:pPr marL="180975" indent="-180975" eaLnBrk="0" hangingPunct="0">
              <a:buFont typeface="Arial" pitchFamily="34" charset="0"/>
              <a:buChar char="•"/>
            </a:pPr>
            <a:r>
              <a:rPr lang="it-IT" dirty="0" smtClean="0">
                <a:solidFill>
                  <a:srgbClr val="000000"/>
                </a:solidFill>
                <a:latin typeface="+mn-lt"/>
                <a:ea typeface="Calibri" pitchFamily="34" charset="0"/>
                <a:cs typeface="Arial" pitchFamily="34" charset="0"/>
              </a:rPr>
              <a:t>presenza di requisiti specifici richiesti dal Cliente </a:t>
            </a:r>
            <a:r>
              <a:rPr lang="it-IT" sz="1600" dirty="0" smtClean="0">
                <a:solidFill>
                  <a:srgbClr val="000000"/>
                </a:solidFill>
                <a:latin typeface="+mn-lt"/>
                <a:ea typeface="Calibri" pitchFamily="34" charset="0"/>
                <a:cs typeface="Arial" pitchFamily="34" charset="0"/>
              </a:rPr>
              <a:t>(es. fatturato per esperienze pregresse; certificazioni tecniche delle risorse da impiegare; etc.).</a:t>
            </a:r>
            <a:endParaRPr lang="it-IT" dirty="0" smtClean="0">
              <a:solidFill>
                <a:srgbClr val="000000"/>
              </a:solidFill>
              <a:latin typeface="+mn-lt"/>
              <a:ea typeface="Calibri" pitchFamily="34" charset="0"/>
              <a:cs typeface="Arial" pitchFamily="34" charset="0"/>
            </a:endParaRPr>
          </a:p>
        </p:txBody>
      </p:sp>
      <p:sp>
        <p:nvSpPr>
          <p:cNvPr id="11" name="Segnaposto contenuto 5"/>
          <p:cNvSpPr txBox="1">
            <a:spLocks/>
          </p:cNvSpPr>
          <p:nvPr/>
        </p:nvSpPr>
        <p:spPr bwMode="auto">
          <a:xfrm>
            <a:off x="0" y="620689"/>
            <a:ext cx="9144000" cy="504056"/>
          </a:xfrm>
          <a:prstGeom prst="rect">
            <a:avLst/>
          </a:prstGeom>
          <a:noFill/>
          <a:ln w="9525">
            <a:noFill/>
            <a:miter lim="800000"/>
            <a:headEnd/>
            <a:tailEnd/>
          </a:ln>
        </p:spPr>
        <p:txBody>
          <a:bodyPr/>
          <a:lstStyle/>
          <a:p>
            <a:pPr marL="725488" indent="-342900" algn="ctr">
              <a:spcBef>
                <a:spcPct val="20000"/>
              </a:spcBef>
              <a:buClr>
                <a:schemeClr val="accent1"/>
              </a:buClr>
              <a:defRPr/>
            </a:pPr>
            <a:r>
              <a:rPr lang="it-IT" sz="2800" b="1" dirty="0" smtClean="0">
                <a:solidFill>
                  <a:srgbClr val="C00000"/>
                </a:solidFill>
                <a:latin typeface="+mn-lt"/>
              </a:rPr>
              <a:t>Definizione della formazione del RTI</a:t>
            </a:r>
          </a:p>
        </p:txBody>
      </p:sp>
      <p:sp>
        <p:nvSpPr>
          <p:cNvPr id="12" name="Rectangle 4"/>
          <p:cNvSpPr>
            <a:spLocks noChangeArrowheads="1"/>
          </p:cNvSpPr>
          <p:nvPr/>
        </p:nvSpPr>
        <p:spPr bwMode="auto">
          <a:xfrm>
            <a:off x="251520" y="4200471"/>
            <a:ext cx="8640960" cy="20313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it-IT" dirty="0" smtClean="0">
                <a:solidFill>
                  <a:srgbClr val="000000"/>
                </a:solidFill>
                <a:latin typeface="+mn-lt"/>
                <a:ea typeface="Calibri" pitchFamily="34" charset="0"/>
                <a:cs typeface="Arial" pitchFamily="34" charset="0"/>
              </a:rPr>
              <a:t>Fin dalle fasi preliminari si definiscono gli accordi interni di RTI che devono prevedere:</a:t>
            </a:r>
          </a:p>
          <a:p>
            <a:pPr marL="180975" marR="0" lvl="0" indent="-180975" defTabSz="914400" eaLnBrk="0" latinLnBrk="0" hangingPunct="0">
              <a:lnSpc>
                <a:spcPct val="100000"/>
              </a:lnSpc>
              <a:buClrTx/>
              <a:buSzTx/>
              <a:buFont typeface="Arial" pitchFamily="34" charset="0"/>
              <a:buChar char="•"/>
              <a:tabLst/>
            </a:pPr>
            <a:r>
              <a:rPr lang="it-IT" dirty="0" smtClean="0">
                <a:solidFill>
                  <a:srgbClr val="000000"/>
                </a:solidFill>
                <a:latin typeface="+mn-lt"/>
                <a:ea typeface="Calibri" pitchFamily="34" charset="0"/>
                <a:cs typeface="Arial" pitchFamily="34" charset="0"/>
              </a:rPr>
              <a:t>Ripartizione di attività, oneri e spese</a:t>
            </a:r>
          </a:p>
          <a:p>
            <a:pPr marL="180975" marR="0" lvl="0" indent="-180975" defTabSz="914400" eaLnBrk="0" latinLnBrk="0" hangingPunct="0">
              <a:lnSpc>
                <a:spcPct val="100000"/>
              </a:lnSpc>
              <a:buClrTx/>
              <a:buSzTx/>
              <a:buFont typeface="Arial" pitchFamily="34" charset="0"/>
              <a:buChar char="•"/>
              <a:tabLst/>
            </a:pPr>
            <a:r>
              <a:rPr lang="it-IT" dirty="0" smtClean="0">
                <a:solidFill>
                  <a:srgbClr val="000000"/>
                </a:solidFill>
                <a:latin typeface="+mn-lt"/>
                <a:ea typeface="Calibri" pitchFamily="34" charset="0"/>
                <a:cs typeface="Arial" pitchFamily="34" charset="0"/>
              </a:rPr>
              <a:t>Responsabilità di </a:t>
            </a:r>
            <a:r>
              <a:rPr lang="it-IT" dirty="0" err="1" smtClean="0">
                <a:solidFill>
                  <a:srgbClr val="000000"/>
                </a:solidFill>
                <a:latin typeface="+mn-lt"/>
                <a:ea typeface="Calibri" pitchFamily="34" charset="0"/>
                <a:cs typeface="Arial" pitchFamily="34" charset="0"/>
              </a:rPr>
              <a:t>Program</a:t>
            </a:r>
            <a:r>
              <a:rPr lang="it-IT" dirty="0" smtClean="0">
                <a:solidFill>
                  <a:srgbClr val="000000"/>
                </a:solidFill>
                <a:latin typeface="+mn-lt"/>
                <a:ea typeface="Calibri" pitchFamily="34" charset="0"/>
                <a:cs typeface="Arial" pitchFamily="34" charset="0"/>
              </a:rPr>
              <a:t> management e relativa fee</a:t>
            </a:r>
          </a:p>
          <a:p>
            <a:pPr marL="180975" marR="0" lvl="0" indent="-180975" defTabSz="914400" eaLnBrk="0" latinLnBrk="0" hangingPunct="0">
              <a:lnSpc>
                <a:spcPct val="100000"/>
              </a:lnSpc>
              <a:buClrTx/>
              <a:buSzTx/>
              <a:buFont typeface="Arial" pitchFamily="34" charset="0"/>
              <a:buChar char="•"/>
              <a:tabLst/>
            </a:pPr>
            <a:r>
              <a:rPr lang="it-IT" dirty="0" smtClean="0">
                <a:solidFill>
                  <a:srgbClr val="000000"/>
                </a:solidFill>
                <a:latin typeface="+mn-lt"/>
                <a:ea typeface="Calibri" pitchFamily="34" charset="0"/>
                <a:cs typeface="Arial" pitchFamily="34" charset="0"/>
              </a:rPr>
              <a:t>Regolamentazione delle modalità di fatturazione</a:t>
            </a:r>
          </a:p>
          <a:p>
            <a:pPr marL="180975" marR="0" lvl="0" indent="-180975" defTabSz="914400" eaLnBrk="0" latinLnBrk="0" hangingPunct="0">
              <a:lnSpc>
                <a:spcPct val="100000"/>
              </a:lnSpc>
              <a:buClrTx/>
              <a:buSzTx/>
              <a:buFont typeface="Arial" pitchFamily="34" charset="0"/>
              <a:buChar char="•"/>
              <a:tabLst/>
            </a:pPr>
            <a:r>
              <a:rPr lang="it-IT" dirty="0" smtClean="0">
                <a:solidFill>
                  <a:srgbClr val="000000"/>
                </a:solidFill>
                <a:latin typeface="+mn-lt"/>
                <a:ea typeface="Calibri" pitchFamily="34" charset="0"/>
                <a:cs typeface="Arial" pitchFamily="34" charset="0"/>
              </a:rPr>
              <a:t>Regolamentazione del ricorso al subappalto, nel caso in cui sia consentito dall’Ente Appaltante;</a:t>
            </a:r>
          </a:p>
          <a:p>
            <a:pPr marL="180975" marR="0" lvl="0" indent="-180975" defTabSz="914400" eaLnBrk="0" latinLnBrk="0" hangingPunct="0">
              <a:lnSpc>
                <a:spcPct val="100000"/>
              </a:lnSpc>
              <a:buClrTx/>
              <a:buSzTx/>
              <a:buFont typeface="Arial" pitchFamily="34" charset="0"/>
              <a:buChar char="•"/>
              <a:tabLst/>
            </a:pPr>
            <a:r>
              <a:rPr lang="it-IT" dirty="0" smtClean="0">
                <a:solidFill>
                  <a:srgbClr val="000000"/>
                </a:solidFill>
                <a:latin typeface="+mn-lt"/>
                <a:ea typeface="Calibri" pitchFamily="34" charset="0"/>
                <a:cs typeface="Arial" pitchFamily="34" charset="0"/>
              </a:rPr>
              <a:t>La clausola prevista dal “Modello organizzativo 231”.</a:t>
            </a:r>
          </a:p>
        </p:txBody>
      </p:sp>
    </p:spTree>
  </p:cSld>
  <p:clrMapOvr>
    <a:masterClrMapping/>
  </p:clrMapOvr>
  <p:transition advClick="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contenuto 5"/>
          <p:cNvSpPr txBox="1">
            <a:spLocks/>
          </p:cNvSpPr>
          <p:nvPr/>
        </p:nvSpPr>
        <p:spPr bwMode="auto">
          <a:xfrm>
            <a:off x="0" y="620689"/>
            <a:ext cx="9144000" cy="504056"/>
          </a:xfrm>
          <a:prstGeom prst="rect">
            <a:avLst/>
          </a:prstGeom>
          <a:noFill/>
          <a:ln w="9525">
            <a:noFill/>
            <a:miter lim="800000"/>
            <a:headEnd/>
            <a:tailEnd/>
          </a:ln>
        </p:spPr>
        <p:txBody>
          <a:bodyPr/>
          <a:lstStyle/>
          <a:p>
            <a:pPr marL="725488" indent="-342900" algn="ctr">
              <a:spcBef>
                <a:spcPct val="20000"/>
              </a:spcBef>
              <a:buClr>
                <a:schemeClr val="accent1"/>
              </a:buClr>
              <a:defRPr/>
            </a:pPr>
            <a:r>
              <a:rPr lang="it-IT" sz="2800" b="1" dirty="0" smtClean="0">
                <a:solidFill>
                  <a:srgbClr val="C00000"/>
                </a:solidFill>
                <a:latin typeface="+mn-lt"/>
              </a:rPr>
              <a:t>Coinvolgimento consulenti esterni</a:t>
            </a:r>
          </a:p>
        </p:txBody>
      </p:sp>
      <p:sp>
        <p:nvSpPr>
          <p:cNvPr id="8" name="Text Box 4"/>
          <p:cNvSpPr txBox="1">
            <a:spLocks noChangeArrowheads="1"/>
          </p:cNvSpPr>
          <p:nvPr/>
        </p:nvSpPr>
        <p:spPr bwMode="auto">
          <a:xfrm>
            <a:off x="5004048" y="0"/>
            <a:ext cx="4103265" cy="584775"/>
          </a:xfrm>
          <a:prstGeom prst="rect">
            <a:avLst/>
          </a:prstGeom>
          <a:noFill/>
          <a:ln w="9525">
            <a:noFill/>
            <a:miter lim="800000"/>
            <a:headEnd/>
            <a:tailEnd/>
          </a:ln>
          <a:effectLst/>
        </p:spPr>
        <p:txBody>
          <a:bodyPr wrap="square">
            <a:spAutoFit/>
          </a:bodyPr>
          <a:lstStyle/>
          <a:p>
            <a:pPr algn="r" fontAlgn="auto">
              <a:spcBef>
                <a:spcPts val="0"/>
              </a:spcBef>
              <a:spcAft>
                <a:spcPts val="0"/>
              </a:spcAft>
              <a:defRPr/>
            </a:pPr>
            <a:r>
              <a:rPr lang="it-IT" sz="3200" b="1" dirty="0" smtClean="0">
                <a:solidFill>
                  <a:schemeClr val="bg1"/>
                </a:solidFill>
                <a:latin typeface="Calibri" pitchFamily="34" charset="0"/>
              </a:rPr>
              <a:t>Preliminari di offerta</a:t>
            </a:r>
          </a:p>
        </p:txBody>
      </p:sp>
      <p:sp>
        <p:nvSpPr>
          <p:cNvPr id="35847" name="Segnaposto numero diapositiva 8"/>
          <p:cNvSpPr txBox="1">
            <a:spLocks/>
          </p:cNvSpPr>
          <p:nvPr/>
        </p:nvSpPr>
        <p:spPr bwMode="auto">
          <a:xfrm>
            <a:off x="3498850" y="6448425"/>
            <a:ext cx="2133600" cy="365125"/>
          </a:xfrm>
          <a:prstGeom prst="rect">
            <a:avLst/>
          </a:prstGeom>
          <a:noFill/>
          <a:ln w="9525">
            <a:noFill/>
            <a:miter lim="800000"/>
            <a:headEnd/>
            <a:tailEnd/>
          </a:ln>
        </p:spPr>
        <p:txBody>
          <a:bodyPr anchor="ctr"/>
          <a:lstStyle/>
          <a:p>
            <a:pPr algn="ctr"/>
            <a:fld id="{47EDFC3B-3322-405D-B7D7-CD38460ABCC5}" type="slidenum">
              <a:rPr lang="it-IT" sz="1100" b="1">
                <a:latin typeface="Calibri" pitchFamily="34" charset="0"/>
              </a:rPr>
              <a:pPr algn="ctr"/>
              <a:t>11</a:t>
            </a:fld>
            <a:endParaRPr lang="it-IT" sz="1100" b="1">
              <a:latin typeface="Calibri" pitchFamily="34" charset="0"/>
            </a:endParaRPr>
          </a:p>
        </p:txBody>
      </p:sp>
      <p:sp>
        <p:nvSpPr>
          <p:cNvPr id="7" name="Rettangolo 6"/>
          <p:cNvSpPr/>
          <p:nvPr/>
        </p:nvSpPr>
        <p:spPr>
          <a:xfrm>
            <a:off x="251520" y="3573016"/>
            <a:ext cx="8712968" cy="369332"/>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it-IT" dirty="0" smtClean="0">
                <a:latin typeface="Agency FB" pitchFamily="34" charset="0"/>
              </a:rPr>
              <a:t>Non comunicare a nessuno il tuo schieramento e la strategia che intendi adottare</a:t>
            </a:r>
            <a:r>
              <a:rPr lang="it-IT" dirty="0" smtClean="0"/>
              <a:t>.</a:t>
            </a:r>
            <a:endParaRPr lang="it-IT" dirty="0"/>
          </a:p>
        </p:txBody>
      </p:sp>
      <p:sp>
        <p:nvSpPr>
          <p:cNvPr id="9" name="Rectangle 4"/>
          <p:cNvSpPr>
            <a:spLocks noChangeArrowheads="1"/>
          </p:cNvSpPr>
          <p:nvPr/>
        </p:nvSpPr>
        <p:spPr bwMode="auto">
          <a:xfrm>
            <a:off x="251520" y="1551276"/>
            <a:ext cx="8640960" cy="14773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it-IT" dirty="0" smtClean="0">
                <a:solidFill>
                  <a:srgbClr val="000000"/>
                </a:solidFill>
                <a:latin typeface="+mn-lt"/>
                <a:ea typeface="Calibri" pitchFamily="34" charset="0"/>
                <a:cs typeface="Arial" pitchFamily="34" charset="0"/>
              </a:rPr>
              <a:t>Come in ogni progetto, si deve far ricorso a consulenti esterni in caso di carenza di risorse interne con </a:t>
            </a:r>
            <a:r>
              <a:rPr lang="it-IT" dirty="0" err="1" smtClean="0">
                <a:solidFill>
                  <a:srgbClr val="000000"/>
                </a:solidFill>
                <a:latin typeface="+mn-lt"/>
                <a:ea typeface="Calibri" pitchFamily="34" charset="0"/>
                <a:cs typeface="Arial" pitchFamily="34" charset="0"/>
              </a:rPr>
              <a:t>skill</a:t>
            </a:r>
            <a:r>
              <a:rPr lang="it-IT" dirty="0" smtClean="0">
                <a:solidFill>
                  <a:srgbClr val="000000"/>
                </a:solidFill>
                <a:latin typeface="+mn-lt"/>
                <a:ea typeface="Calibri" pitchFamily="34" charset="0"/>
                <a:cs typeface="Arial" pitchFamily="34" charset="0"/>
              </a:rPr>
              <a:t> necessari alla predisposizione dell’offerta tecnica.</a:t>
            </a:r>
          </a:p>
          <a:p>
            <a:pPr marL="0" marR="0" lvl="0" indent="0" algn="l" defTabSz="914400" rtl="0" eaLnBrk="1" fontAlgn="base" latinLnBrk="0" hangingPunct="1">
              <a:lnSpc>
                <a:spcPct val="100000"/>
              </a:lnSpc>
              <a:spcBef>
                <a:spcPct val="0"/>
              </a:spcBef>
              <a:spcAft>
                <a:spcPct val="0"/>
              </a:spcAft>
              <a:buClrTx/>
              <a:buSzTx/>
              <a:buFontTx/>
              <a:buNone/>
              <a:tabLst/>
            </a:pPr>
            <a:endParaRPr lang="it-IT" dirty="0" smtClean="0">
              <a:solidFill>
                <a:srgbClr val="000000"/>
              </a:solidFill>
              <a:latin typeface="+mn-lt"/>
              <a:ea typeface="Calibr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lang="it-IT" dirty="0" smtClean="0">
                <a:solidFill>
                  <a:srgbClr val="000000"/>
                </a:solidFill>
                <a:latin typeface="+mn-lt"/>
                <a:ea typeface="Calibri" pitchFamily="34" charset="0"/>
                <a:cs typeface="Arial" pitchFamily="34" charset="0"/>
              </a:rPr>
              <a:t>In questi casi però, nel contratto con i consulenti,  si deve mettere particolare attenzione alla clausole di riservatezza e non concorrenza. </a:t>
            </a:r>
          </a:p>
        </p:txBody>
      </p:sp>
    </p:spTree>
  </p:cSld>
  <p:clrMapOvr>
    <a:masterClrMapping/>
  </p:clrMapOvr>
  <p:transition advClick="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contenuto 5"/>
          <p:cNvSpPr txBox="1">
            <a:spLocks/>
          </p:cNvSpPr>
          <p:nvPr/>
        </p:nvSpPr>
        <p:spPr bwMode="auto">
          <a:xfrm>
            <a:off x="0" y="620689"/>
            <a:ext cx="9144000" cy="504056"/>
          </a:xfrm>
          <a:prstGeom prst="rect">
            <a:avLst/>
          </a:prstGeom>
          <a:noFill/>
          <a:ln w="9525">
            <a:noFill/>
            <a:miter lim="800000"/>
            <a:headEnd/>
            <a:tailEnd/>
          </a:ln>
        </p:spPr>
        <p:txBody>
          <a:bodyPr/>
          <a:lstStyle/>
          <a:p>
            <a:pPr marL="725488" indent="-342900" algn="ctr">
              <a:spcBef>
                <a:spcPct val="20000"/>
              </a:spcBef>
              <a:buClr>
                <a:schemeClr val="accent1"/>
              </a:buClr>
              <a:defRPr/>
            </a:pPr>
            <a:r>
              <a:rPr lang="it-IT" sz="2800" b="1" dirty="0" smtClean="0">
                <a:solidFill>
                  <a:srgbClr val="C00000"/>
                </a:solidFill>
                <a:latin typeface="+mn-lt"/>
              </a:rPr>
              <a:t>Pianificazione </a:t>
            </a:r>
          </a:p>
        </p:txBody>
      </p:sp>
      <p:sp>
        <p:nvSpPr>
          <p:cNvPr id="8" name="Text Box 4"/>
          <p:cNvSpPr txBox="1">
            <a:spLocks noChangeArrowheads="1"/>
          </p:cNvSpPr>
          <p:nvPr/>
        </p:nvSpPr>
        <p:spPr bwMode="auto">
          <a:xfrm>
            <a:off x="5004048" y="0"/>
            <a:ext cx="4103265" cy="584775"/>
          </a:xfrm>
          <a:prstGeom prst="rect">
            <a:avLst/>
          </a:prstGeom>
          <a:noFill/>
          <a:ln w="9525">
            <a:noFill/>
            <a:miter lim="800000"/>
            <a:headEnd/>
            <a:tailEnd/>
          </a:ln>
          <a:effectLst/>
        </p:spPr>
        <p:txBody>
          <a:bodyPr wrap="square">
            <a:spAutoFit/>
          </a:bodyPr>
          <a:lstStyle/>
          <a:p>
            <a:pPr algn="r" fontAlgn="auto">
              <a:spcBef>
                <a:spcPts val="0"/>
              </a:spcBef>
              <a:spcAft>
                <a:spcPts val="0"/>
              </a:spcAft>
              <a:defRPr/>
            </a:pPr>
            <a:r>
              <a:rPr lang="it-IT" sz="3200" b="1" dirty="0" smtClean="0">
                <a:solidFill>
                  <a:schemeClr val="bg1"/>
                </a:solidFill>
                <a:latin typeface="Calibri" pitchFamily="34" charset="0"/>
              </a:rPr>
              <a:t>Preliminari di offerta</a:t>
            </a:r>
          </a:p>
        </p:txBody>
      </p:sp>
      <p:sp>
        <p:nvSpPr>
          <p:cNvPr id="35847" name="Segnaposto numero diapositiva 8"/>
          <p:cNvSpPr txBox="1">
            <a:spLocks/>
          </p:cNvSpPr>
          <p:nvPr/>
        </p:nvSpPr>
        <p:spPr bwMode="auto">
          <a:xfrm>
            <a:off x="3498850" y="6448425"/>
            <a:ext cx="2133600" cy="365125"/>
          </a:xfrm>
          <a:prstGeom prst="rect">
            <a:avLst/>
          </a:prstGeom>
          <a:noFill/>
          <a:ln w="9525">
            <a:noFill/>
            <a:miter lim="800000"/>
            <a:headEnd/>
            <a:tailEnd/>
          </a:ln>
        </p:spPr>
        <p:txBody>
          <a:bodyPr anchor="ctr"/>
          <a:lstStyle/>
          <a:p>
            <a:pPr algn="ctr"/>
            <a:fld id="{47EDFC3B-3322-405D-B7D7-CD38460ABCC5}" type="slidenum">
              <a:rPr lang="it-IT" sz="1100" b="1">
                <a:latin typeface="Calibri" pitchFamily="34" charset="0"/>
              </a:rPr>
              <a:pPr algn="ctr"/>
              <a:t>12</a:t>
            </a:fld>
            <a:endParaRPr lang="it-IT" sz="1100" b="1">
              <a:latin typeface="Calibri" pitchFamily="34" charset="0"/>
            </a:endParaRPr>
          </a:p>
        </p:txBody>
      </p:sp>
      <p:sp>
        <p:nvSpPr>
          <p:cNvPr id="7" name="Rectangle 4"/>
          <p:cNvSpPr>
            <a:spLocks noChangeArrowheads="1"/>
          </p:cNvSpPr>
          <p:nvPr/>
        </p:nvSpPr>
        <p:spPr bwMode="auto">
          <a:xfrm>
            <a:off x="251520" y="1124744"/>
            <a:ext cx="8640960" cy="369331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it-IT" dirty="0" smtClean="0">
                <a:solidFill>
                  <a:srgbClr val="000000"/>
                </a:solidFill>
                <a:latin typeface="+mn-lt"/>
                <a:ea typeface="Calibri" pitchFamily="34" charset="0"/>
                <a:cs typeface="Arial" pitchFamily="34" charset="0"/>
              </a:rPr>
              <a:t>Il Bid manager definisce, in accordo con le Funzioni Aziendali, le macro-attività del Piano di Massima, che deve comprendere </a:t>
            </a:r>
            <a:r>
              <a:rPr lang="it-IT" b="1" dirty="0" smtClean="0">
                <a:solidFill>
                  <a:srgbClr val="C00000"/>
                </a:solidFill>
                <a:latin typeface="+mn-lt"/>
                <a:ea typeface="Calibri" pitchFamily="34" charset="0"/>
                <a:cs typeface="Arial" pitchFamily="34" charset="0"/>
              </a:rPr>
              <a:t>tempi e costi stimati </a:t>
            </a:r>
            <a:r>
              <a:rPr lang="it-IT" dirty="0" smtClean="0">
                <a:solidFill>
                  <a:srgbClr val="000000"/>
                </a:solidFill>
                <a:latin typeface="+mn-lt"/>
                <a:ea typeface="Calibri" pitchFamily="34" charset="0"/>
                <a:cs typeface="Arial" pitchFamily="34" charset="0"/>
              </a:rPr>
              <a:t>per la predisposizione della documentazione d’offerta.</a:t>
            </a:r>
          </a:p>
          <a:p>
            <a:r>
              <a:rPr lang="it-IT" dirty="0" smtClean="0">
                <a:solidFill>
                  <a:srgbClr val="000000"/>
                </a:solidFill>
                <a:latin typeface="+mn-lt"/>
                <a:ea typeface="Calibri" pitchFamily="34" charset="0"/>
                <a:cs typeface="Arial" pitchFamily="34" charset="0"/>
              </a:rPr>
              <a:t>In base al piano si individuano le risorse necessarie e si definisce un Piano di Lavoro dettagliato. </a:t>
            </a:r>
          </a:p>
          <a:p>
            <a:r>
              <a:rPr lang="it-IT" dirty="0" smtClean="0">
                <a:solidFill>
                  <a:srgbClr val="000000"/>
                </a:solidFill>
                <a:latin typeface="+mn-lt"/>
                <a:ea typeface="Calibri" pitchFamily="34" charset="0"/>
                <a:cs typeface="Arial" pitchFamily="34" charset="0"/>
              </a:rPr>
              <a:t>Il Piano verrà concordato con i responsabili delle Funzioni interessate, in modo da garantire la disponibilità delle risorse necessarie.</a:t>
            </a:r>
          </a:p>
          <a:p>
            <a:r>
              <a:rPr lang="it-IT" b="1" dirty="0" smtClean="0">
                <a:solidFill>
                  <a:srgbClr val="C00000"/>
                </a:solidFill>
                <a:latin typeface="+mn-lt"/>
                <a:ea typeface="Calibri" pitchFamily="34" charset="0"/>
                <a:cs typeface="Arial" pitchFamily="34" charset="0"/>
              </a:rPr>
              <a:t>Il Bid Manager coordina le risorse coinvolte</a:t>
            </a:r>
            <a:r>
              <a:rPr lang="it-IT" dirty="0" smtClean="0">
                <a:solidFill>
                  <a:srgbClr val="000000"/>
                </a:solidFill>
                <a:latin typeface="+mn-lt"/>
                <a:ea typeface="Calibri" pitchFamily="34" charset="0"/>
                <a:cs typeface="Arial" pitchFamily="34" charset="0"/>
              </a:rPr>
              <a:t>.</a:t>
            </a:r>
          </a:p>
          <a:p>
            <a:r>
              <a:rPr lang="it-IT" dirty="0" smtClean="0">
                <a:solidFill>
                  <a:srgbClr val="000000"/>
                </a:solidFill>
                <a:latin typeface="+mn-lt"/>
                <a:ea typeface="Calibri" pitchFamily="34" charset="0"/>
                <a:cs typeface="Arial" pitchFamily="34" charset="0"/>
              </a:rPr>
              <a:t>Se si opera in RTI, il Piano di lavoro deve comprendere anche le attività svolte dalle Società mandanti.</a:t>
            </a:r>
          </a:p>
          <a:p>
            <a:endParaRPr lang="it-IT" dirty="0" smtClean="0">
              <a:solidFill>
                <a:srgbClr val="000000"/>
              </a:solidFill>
              <a:latin typeface="+mn-lt"/>
              <a:ea typeface="Calibri" pitchFamily="34" charset="0"/>
              <a:cs typeface="Arial" pitchFamily="34" charset="0"/>
            </a:endParaRPr>
          </a:p>
          <a:p>
            <a:r>
              <a:rPr lang="it-IT" dirty="0" smtClean="0">
                <a:solidFill>
                  <a:srgbClr val="000000"/>
                </a:solidFill>
                <a:latin typeface="+mn-lt"/>
                <a:ea typeface="Calibri" pitchFamily="34" charset="0"/>
                <a:cs typeface="Arial" pitchFamily="34" charset="0"/>
              </a:rPr>
              <a:t>La verifica dello stato di avanzamento è condivisa con i responsabili delle Aziende esterne (RTI o subappalto) e delle Funzioni interne</a:t>
            </a:r>
          </a:p>
        </p:txBody>
      </p:sp>
    </p:spTree>
  </p:cSld>
  <p:clrMapOvr>
    <a:masterClrMapping/>
  </p:clrMapOvr>
  <p:transition advClick="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contenuto 5"/>
          <p:cNvSpPr txBox="1">
            <a:spLocks/>
          </p:cNvSpPr>
          <p:nvPr/>
        </p:nvSpPr>
        <p:spPr bwMode="auto">
          <a:xfrm>
            <a:off x="0" y="620689"/>
            <a:ext cx="9144000" cy="504056"/>
          </a:xfrm>
          <a:prstGeom prst="rect">
            <a:avLst/>
          </a:prstGeom>
          <a:noFill/>
          <a:ln w="9525">
            <a:noFill/>
            <a:miter lim="800000"/>
            <a:headEnd/>
            <a:tailEnd/>
          </a:ln>
        </p:spPr>
        <p:txBody>
          <a:bodyPr/>
          <a:lstStyle/>
          <a:p>
            <a:pPr marL="725488" indent="-342900" algn="ctr">
              <a:spcBef>
                <a:spcPct val="20000"/>
              </a:spcBef>
              <a:buClr>
                <a:schemeClr val="accent1"/>
              </a:buClr>
              <a:defRPr/>
            </a:pPr>
            <a:r>
              <a:rPr lang="it-IT" sz="2800" b="1" dirty="0" smtClean="0">
                <a:solidFill>
                  <a:srgbClr val="C00000"/>
                </a:solidFill>
                <a:latin typeface="+mn-lt"/>
              </a:rPr>
              <a:t>Autorizzazione</a:t>
            </a:r>
          </a:p>
        </p:txBody>
      </p:sp>
      <p:sp>
        <p:nvSpPr>
          <p:cNvPr id="8" name="Text Box 4"/>
          <p:cNvSpPr txBox="1">
            <a:spLocks noChangeArrowheads="1"/>
          </p:cNvSpPr>
          <p:nvPr/>
        </p:nvSpPr>
        <p:spPr bwMode="auto">
          <a:xfrm>
            <a:off x="5004048" y="0"/>
            <a:ext cx="4103265" cy="584775"/>
          </a:xfrm>
          <a:prstGeom prst="rect">
            <a:avLst/>
          </a:prstGeom>
          <a:noFill/>
          <a:ln w="9525">
            <a:noFill/>
            <a:miter lim="800000"/>
            <a:headEnd/>
            <a:tailEnd/>
          </a:ln>
          <a:effectLst/>
        </p:spPr>
        <p:txBody>
          <a:bodyPr wrap="square">
            <a:spAutoFit/>
          </a:bodyPr>
          <a:lstStyle/>
          <a:p>
            <a:pPr algn="r" fontAlgn="auto">
              <a:spcBef>
                <a:spcPts val="0"/>
              </a:spcBef>
              <a:spcAft>
                <a:spcPts val="0"/>
              </a:spcAft>
              <a:defRPr/>
            </a:pPr>
            <a:r>
              <a:rPr lang="it-IT" sz="3200" b="1" dirty="0" smtClean="0">
                <a:solidFill>
                  <a:schemeClr val="bg1"/>
                </a:solidFill>
                <a:latin typeface="Calibri" pitchFamily="34" charset="0"/>
              </a:rPr>
              <a:t>Preliminari di offerta</a:t>
            </a:r>
          </a:p>
        </p:txBody>
      </p:sp>
      <p:sp>
        <p:nvSpPr>
          <p:cNvPr id="35847" name="Segnaposto numero diapositiva 8"/>
          <p:cNvSpPr txBox="1">
            <a:spLocks/>
          </p:cNvSpPr>
          <p:nvPr/>
        </p:nvSpPr>
        <p:spPr bwMode="auto">
          <a:xfrm>
            <a:off x="3498850" y="6448425"/>
            <a:ext cx="2133600" cy="365125"/>
          </a:xfrm>
          <a:prstGeom prst="rect">
            <a:avLst/>
          </a:prstGeom>
          <a:noFill/>
          <a:ln w="9525">
            <a:noFill/>
            <a:miter lim="800000"/>
            <a:headEnd/>
            <a:tailEnd/>
          </a:ln>
        </p:spPr>
        <p:txBody>
          <a:bodyPr anchor="ctr"/>
          <a:lstStyle/>
          <a:p>
            <a:pPr algn="ctr"/>
            <a:fld id="{47EDFC3B-3322-405D-B7D7-CD38460ABCC5}" type="slidenum">
              <a:rPr lang="it-IT" sz="1100" b="1">
                <a:latin typeface="Calibri" pitchFamily="34" charset="0"/>
              </a:rPr>
              <a:pPr algn="ctr"/>
              <a:t>13</a:t>
            </a:fld>
            <a:endParaRPr lang="it-IT" sz="1100" b="1">
              <a:latin typeface="Calibri" pitchFamily="34" charset="0"/>
            </a:endParaRPr>
          </a:p>
        </p:txBody>
      </p:sp>
      <p:sp>
        <p:nvSpPr>
          <p:cNvPr id="9" name="Rettangolo 8"/>
          <p:cNvSpPr/>
          <p:nvPr/>
        </p:nvSpPr>
        <p:spPr>
          <a:xfrm>
            <a:off x="251520" y="5518973"/>
            <a:ext cx="8640960" cy="646331"/>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it-IT" dirty="0" smtClean="0">
                <a:latin typeface="Agency FB" pitchFamily="34" charset="0"/>
              </a:rPr>
              <a:t>Un</a:t>
            </a:r>
            <a:r>
              <a:rPr lang="it-IT" dirty="0" smtClean="0"/>
              <a:t> </a:t>
            </a:r>
            <a:r>
              <a:rPr lang="it-IT" dirty="0" smtClean="0">
                <a:latin typeface="Agency FB" pitchFamily="34" charset="0"/>
              </a:rPr>
              <a:t>esercito vittorioso prima vince, poi dà battaglia;</a:t>
            </a:r>
          </a:p>
          <a:p>
            <a:pPr algn="ctr"/>
            <a:r>
              <a:rPr lang="it-IT" dirty="0" smtClean="0">
                <a:latin typeface="Agency FB" pitchFamily="34" charset="0"/>
              </a:rPr>
              <a:t>Un esercito destinato alla sconfitta prima dà battaglia, poi spera di vincere.</a:t>
            </a:r>
          </a:p>
        </p:txBody>
      </p:sp>
      <p:sp>
        <p:nvSpPr>
          <p:cNvPr id="10" name="Rectangle 4"/>
          <p:cNvSpPr>
            <a:spLocks noChangeArrowheads="1"/>
          </p:cNvSpPr>
          <p:nvPr/>
        </p:nvSpPr>
        <p:spPr bwMode="auto">
          <a:xfrm>
            <a:off x="251520" y="971433"/>
            <a:ext cx="8640960" cy="44012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it-IT" dirty="0" smtClean="0">
                <a:solidFill>
                  <a:srgbClr val="000000"/>
                </a:solidFill>
                <a:latin typeface="+mn-lt"/>
                <a:ea typeface="Calibri" pitchFamily="34" charset="0"/>
                <a:cs typeface="Arial" pitchFamily="34" charset="0"/>
              </a:rPr>
              <a:t>E’ prevista una fase </a:t>
            </a:r>
            <a:r>
              <a:rPr lang="it-IT" b="1" dirty="0" smtClean="0">
                <a:solidFill>
                  <a:srgbClr val="C00000"/>
                </a:solidFill>
                <a:latin typeface="+mn-lt"/>
                <a:ea typeface="Calibri" pitchFamily="34" charset="0"/>
                <a:cs typeface="Arial" pitchFamily="34" charset="0"/>
              </a:rPr>
              <a:t>preventiva</a:t>
            </a:r>
            <a:r>
              <a:rPr lang="it-IT" dirty="0" smtClean="0">
                <a:solidFill>
                  <a:srgbClr val="000000"/>
                </a:solidFill>
                <a:latin typeface="+mn-lt"/>
                <a:ea typeface="Calibri" pitchFamily="34" charset="0"/>
                <a:cs typeface="Arial" pitchFamily="34" charset="0"/>
              </a:rPr>
              <a:t> di autorizzazione, da parte della Direzione della Business </a:t>
            </a:r>
            <a:r>
              <a:rPr lang="it-IT" dirty="0" err="1" smtClean="0">
                <a:solidFill>
                  <a:srgbClr val="000000"/>
                </a:solidFill>
                <a:latin typeface="+mn-lt"/>
                <a:ea typeface="Calibri" pitchFamily="34" charset="0"/>
                <a:cs typeface="Arial" pitchFamily="34" charset="0"/>
              </a:rPr>
              <a:t>Unit</a:t>
            </a:r>
            <a:r>
              <a:rPr lang="it-IT" dirty="0" smtClean="0">
                <a:solidFill>
                  <a:srgbClr val="000000"/>
                </a:solidFill>
                <a:latin typeface="+mn-lt"/>
                <a:ea typeface="Calibri" pitchFamily="34" charset="0"/>
                <a:cs typeface="Arial" pitchFamily="34" charset="0"/>
              </a:rPr>
              <a:t>, per proseguire nel processo di offerta .</a:t>
            </a:r>
          </a:p>
          <a:p>
            <a:r>
              <a:rPr lang="it-IT" dirty="0" smtClean="0">
                <a:solidFill>
                  <a:srgbClr val="000000"/>
                </a:solidFill>
                <a:latin typeface="+mn-lt"/>
                <a:ea typeface="Calibri" pitchFamily="34" charset="0"/>
                <a:cs typeface="Arial" pitchFamily="34" charset="0"/>
              </a:rPr>
              <a:t>Il Bid Manager deve predisporre un Business Case al fine di consentire la valutazione delle opportunità di partecipazione alla gara se:</a:t>
            </a:r>
          </a:p>
          <a:p>
            <a:pPr marL="173038" indent="-173038">
              <a:buFont typeface="Arial" pitchFamily="34" charset="0"/>
              <a:buChar char="•"/>
            </a:pPr>
            <a:r>
              <a:rPr lang="it-IT" dirty="0" smtClean="0">
                <a:solidFill>
                  <a:srgbClr val="000000"/>
                </a:solidFill>
                <a:latin typeface="+mn-lt"/>
                <a:ea typeface="Calibri" pitchFamily="34" charset="0"/>
                <a:cs typeface="Arial" pitchFamily="34" charset="0"/>
              </a:rPr>
              <a:t>il valore economico stimato dell’offerta sia superiore ad una soglia, usualmente variabile in funzione della tipologia di mercato.</a:t>
            </a:r>
          </a:p>
          <a:p>
            <a:pPr marL="173038" indent="-173038">
              <a:buFont typeface="Arial" pitchFamily="34" charset="0"/>
              <a:buChar char="•"/>
            </a:pPr>
            <a:r>
              <a:rPr lang="it-IT" dirty="0" smtClean="0">
                <a:solidFill>
                  <a:srgbClr val="000000"/>
                </a:solidFill>
                <a:latin typeface="+mn-lt"/>
                <a:ea typeface="Calibri" pitchFamily="34" charset="0"/>
                <a:cs typeface="Arial" pitchFamily="34" charset="0"/>
              </a:rPr>
              <a:t>il </a:t>
            </a:r>
            <a:r>
              <a:rPr lang="it-IT" dirty="0" smtClean="0">
                <a:solidFill>
                  <a:srgbClr val="C00000"/>
                </a:solidFill>
                <a:latin typeface="+mn-lt"/>
                <a:ea typeface="Calibri" pitchFamily="34" charset="0"/>
                <a:cs typeface="Arial" pitchFamily="34" charset="0"/>
              </a:rPr>
              <a:t>costo stimato dell’offerta </a:t>
            </a:r>
            <a:r>
              <a:rPr lang="it-IT" dirty="0" smtClean="0">
                <a:solidFill>
                  <a:srgbClr val="000000"/>
                </a:solidFill>
                <a:latin typeface="+mn-lt"/>
                <a:ea typeface="Calibri" pitchFamily="34" charset="0"/>
                <a:cs typeface="Arial" pitchFamily="34" charset="0"/>
              </a:rPr>
              <a:t>è superiore al  </a:t>
            </a:r>
            <a:r>
              <a:rPr lang="it-IT" dirty="0" err="1" smtClean="0">
                <a:solidFill>
                  <a:srgbClr val="000000"/>
                </a:solidFill>
                <a:latin typeface="+mn-lt"/>
                <a:ea typeface="Calibri" pitchFamily="34" charset="0"/>
                <a:cs typeface="Arial" pitchFamily="34" charset="0"/>
              </a:rPr>
              <a:t>x%</a:t>
            </a:r>
            <a:r>
              <a:rPr lang="it-IT" dirty="0" smtClean="0">
                <a:solidFill>
                  <a:srgbClr val="000000"/>
                </a:solidFill>
                <a:latin typeface="+mn-lt"/>
                <a:ea typeface="Calibri" pitchFamily="34" charset="0"/>
                <a:cs typeface="Arial" pitchFamily="34" charset="0"/>
              </a:rPr>
              <a:t> del valore del deal.</a:t>
            </a:r>
          </a:p>
          <a:p>
            <a:endParaRPr lang="it-IT" dirty="0" smtClean="0">
              <a:solidFill>
                <a:srgbClr val="000000"/>
              </a:solidFill>
              <a:latin typeface="+mn-lt"/>
              <a:ea typeface="Calibri" pitchFamily="34" charset="0"/>
              <a:cs typeface="Arial" pitchFamily="34" charset="0"/>
            </a:endParaRPr>
          </a:p>
          <a:p>
            <a:pPr algn="ctr"/>
            <a:r>
              <a:rPr lang="it-IT" dirty="0" smtClean="0">
                <a:solidFill>
                  <a:srgbClr val="000000"/>
                </a:solidFill>
                <a:latin typeface="+mn-lt"/>
                <a:ea typeface="Calibri" pitchFamily="34" charset="0"/>
                <a:cs typeface="Arial" pitchFamily="34" charset="0"/>
              </a:rPr>
              <a:t>In tutti i casi il Bid Manager effettua una verifica di fattibilità e profittabilità prima di innescare le fasi successive, per consentire alla Business </a:t>
            </a:r>
            <a:r>
              <a:rPr lang="it-IT" dirty="0" err="1" smtClean="0">
                <a:solidFill>
                  <a:srgbClr val="000000"/>
                </a:solidFill>
                <a:latin typeface="+mn-lt"/>
                <a:ea typeface="Calibri" pitchFamily="34" charset="0"/>
                <a:cs typeface="Arial" pitchFamily="34" charset="0"/>
              </a:rPr>
              <a:t>Unit</a:t>
            </a:r>
            <a:r>
              <a:rPr lang="it-IT" dirty="0" smtClean="0">
                <a:solidFill>
                  <a:srgbClr val="000000"/>
                </a:solidFill>
                <a:latin typeface="+mn-lt"/>
                <a:ea typeface="Calibri" pitchFamily="34" charset="0"/>
                <a:cs typeface="Arial" pitchFamily="34" charset="0"/>
              </a:rPr>
              <a:t> di autorizzare la partecipazione alla gara ... </a:t>
            </a:r>
            <a:r>
              <a:rPr lang="it-IT" i="1" dirty="0" smtClean="0">
                <a:solidFill>
                  <a:srgbClr val="000000"/>
                </a:solidFill>
                <a:latin typeface="+mn-lt"/>
                <a:ea typeface="Calibri" pitchFamily="34" charset="0"/>
                <a:cs typeface="Arial" pitchFamily="34" charset="0"/>
              </a:rPr>
              <a:t>e quindi accogliere i costi nel proprio budget!</a:t>
            </a:r>
          </a:p>
          <a:p>
            <a:endParaRPr lang="it-IT" i="1" dirty="0" smtClean="0">
              <a:solidFill>
                <a:srgbClr val="000000"/>
              </a:solidFill>
              <a:latin typeface="+mn-lt"/>
              <a:ea typeface="Calibri" pitchFamily="34" charset="0"/>
              <a:cs typeface="Arial" pitchFamily="34" charset="0"/>
            </a:endParaRPr>
          </a:p>
          <a:p>
            <a:pPr algn="ctr"/>
            <a:r>
              <a:rPr lang="it-IT" i="1" dirty="0" smtClean="0">
                <a:solidFill>
                  <a:srgbClr val="000000"/>
                </a:solidFill>
                <a:latin typeface="+mn-lt"/>
                <a:ea typeface="Calibri" pitchFamily="34" charset="0"/>
                <a:cs typeface="Arial" pitchFamily="34" charset="0"/>
              </a:rPr>
              <a:t>La predisposizione di una offerta è</a:t>
            </a:r>
            <a:r>
              <a:rPr lang="it-IT" sz="2800" i="1" dirty="0" smtClean="0">
                <a:solidFill>
                  <a:srgbClr val="000000"/>
                </a:solidFill>
                <a:latin typeface="+mn-lt"/>
                <a:ea typeface="Calibri" pitchFamily="34" charset="0"/>
                <a:cs typeface="Arial" pitchFamily="34" charset="0"/>
              </a:rPr>
              <a:t> </a:t>
            </a:r>
            <a:r>
              <a:rPr lang="it-IT" i="1" dirty="0" smtClean="0">
                <a:solidFill>
                  <a:srgbClr val="000000"/>
                </a:solidFill>
                <a:latin typeface="+mn-lt"/>
                <a:ea typeface="Calibri" pitchFamily="34" charset="0"/>
                <a:cs typeface="Arial" pitchFamily="34" charset="0"/>
              </a:rPr>
              <a:t>un progetto e quindi ha un suo costo:</a:t>
            </a:r>
          </a:p>
          <a:p>
            <a:pPr algn="ctr"/>
            <a:r>
              <a:rPr lang="it-IT" i="1" dirty="0" smtClean="0">
                <a:solidFill>
                  <a:srgbClr val="000000"/>
                </a:solidFill>
                <a:latin typeface="+mn-lt"/>
                <a:ea typeface="Calibri" pitchFamily="34" charset="0"/>
                <a:cs typeface="Arial" pitchFamily="34" charset="0"/>
              </a:rPr>
              <a:t>Questo costo si sommerà ai costi di progetto in caso di vittoria nella gara,</a:t>
            </a:r>
          </a:p>
          <a:p>
            <a:pPr algn="ctr"/>
            <a:r>
              <a:rPr lang="it-IT" i="1" dirty="0" smtClean="0">
                <a:solidFill>
                  <a:srgbClr val="000000"/>
                </a:solidFill>
                <a:latin typeface="+mn-lt"/>
                <a:ea typeface="Calibri" pitchFamily="34" charset="0"/>
                <a:cs typeface="Arial" pitchFamily="34" charset="0"/>
              </a:rPr>
              <a:t> ma in caso contrario graverà sul budget commerciale della Business </a:t>
            </a:r>
            <a:r>
              <a:rPr lang="it-IT" i="1" dirty="0" err="1" smtClean="0">
                <a:solidFill>
                  <a:srgbClr val="000000"/>
                </a:solidFill>
                <a:latin typeface="+mn-lt"/>
                <a:ea typeface="Calibri" pitchFamily="34" charset="0"/>
                <a:cs typeface="Arial" pitchFamily="34" charset="0"/>
              </a:rPr>
              <a:t>Unit</a:t>
            </a:r>
            <a:r>
              <a:rPr lang="it-IT" i="1" dirty="0" smtClean="0">
                <a:solidFill>
                  <a:srgbClr val="000000"/>
                </a:solidFill>
                <a:latin typeface="+mn-lt"/>
                <a:ea typeface="Calibri" pitchFamily="34" charset="0"/>
                <a:cs typeface="Arial" pitchFamily="34" charset="0"/>
              </a:rPr>
              <a:t> !!!!</a:t>
            </a:r>
          </a:p>
        </p:txBody>
      </p:sp>
    </p:spTree>
  </p:cSld>
  <p:clrMapOvr>
    <a:masterClrMapping/>
  </p:clrMapOvr>
  <p:transition advClick="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contenuto 5"/>
          <p:cNvSpPr txBox="1">
            <a:spLocks/>
          </p:cNvSpPr>
          <p:nvPr/>
        </p:nvSpPr>
        <p:spPr bwMode="auto">
          <a:xfrm>
            <a:off x="0" y="620689"/>
            <a:ext cx="9144000" cy="504056"/>
          </a:xfrm>
          <a:prstGeom prst="rect">
            <a:avLst/>
          </a:prstGeom>
          <a:noFill/>
          <a:ln w="9525">
            <a:noFill/>
            <a:miter lim="800000"/>
            <a:headEnd/>
            <a:tailEnd/>
          </a:ln>
        </p:spPr>
        <p:txBody>
          <a:bodyPr/>
          <a:lstStyle/>
          <a:p>
            <a:pPr marL="725488" indent="-342900" algn="ctr">
              <a:spcBef>
                <a:spcPct val="20000"/>
              </a:spcBef>
              <a:buClr>
                <a:schemeClr val="accent1"/>
              </a:buClr>
              <a:defRPr/>
            </a:pPr>
            <a:r>
              <a:rPr lang="it-IT" sz="2800" b="1" dirty="0" smtClean="0">
                <a:solidFill>
                  <a:srgbClr val="C00000"/>
                </a:solidFill>
                <a:latin typeface="+mn-lt"/>
              </a:rPr>
              <a:t>Autorizzazione – </a:t>
            </a:r>
            <a:r>
              <a:rPr lang="it-IT" sz="2000" b="1" dirty="0" smtClean="0">
                <a:solidFill>
                  <a:srgbClr val="C00000"/>
                </a:solidFill>
                <a:latin typeface="+mn-lt"/>
              </a:rPr>
              <a:t>il Business case</a:t>
            </a:r>
            <a:endParaRPr lang="it-IT" sz="2800" b="1" dirty="0" smtClean="0">
              <a:solidFill>
                <a:srgbClr val="C00000"/>
              </a:solidFill>
              <a:latin typeface="+mn-lt"/>
            </a:endParaRPr>
          </a:p>
        </p:txBody>
      </p:sp>
      <p:sp>
        <p:nvSpPr>
          <p:cNvPr id="8" name="Text Box 4"/>
          <p:cNvSpPr txBox="1">
            <a:spLocks noChangeArrowheads="1"/>
          </p:cNvSpPr>
          <p:nvPr/>
        </p:nvSpPr>
        <p:spPr bwMode="auto">
          <a:xfrm>
            <a:off x="5004048" y="0"/>
            <a:ext cx="4103265" cy="584775"/>
          </a:xfrm>
          <a:prstGeom prst="rect">
            <a:avLst/>
          </a:prstGeom>
          <a:noFill/>
          <a:ln w="9525">
            <a:noFill/>
            <a:miter lim="800000"/>
            <a:headEnd/>
            <a:tailEnd/>
          </a:ln>
          <a:effectLst/>
        </p:spPr>
        <p:txBody>
          <a:bodyPr wrap="square">
            <a:spAutoFit/>
          </a:bodyPr>
          <a:lstStyle/>
          <a:p>
            <a:pPr algn="r" fontAlgn="auto">
              <a:spcBef>
                <a:spcPts val="0"/>
              </a:spcBef>
              <a:spcAft>
                <a:spcPts val="0"/>
              </a:spcAft>
              <a:defRPr/>
            </a:pPr>
            <a:r>
              <a:rPr lang="it-IT" sz="3200" b="1" dirty="0" smtClean="0">
                <a:solidFill>
                  <a:schemeClr val="bg1"/>
                </a:solidFill>
                <a:latin typeface="Calibri" pitchFamily="34" charset="0"/>
              </a:rPr>
              <a:t>Preliminari di offerta</a:t>
            </a:r>
          </a:p>
        </p:txBody>
      </p:sp>
      <p:sp>
        <p:nvSpPr>
          <p:cNvPr id="35847" name="Segnaposto numero diapositiva 8"/>
          <p:cNvSpPr txBox="1">
            <a:spLocks/>
          </p:cNvSpPr>
          <p:nvPr/>
        </p:nvSpPr>
        <p:spPr bwMode="auto">
          <a:xfrm>
            <a:off x="3498850" y="6448425"/>
            <a:ext cx="2133600" cy="365125"/>
          </a:xfrm>
          <a:prstGeom prst="rect">
            <a:avLst/>
          </a:prstGeom>
          <a:noFill/>
          <a:ln w="9525">
            <a:noFill/>
            <a:miter lim="800000"/>
            <a:headEnd/>
            <a:tailEnd/>
          </a:ln>
        </p:spPr>
        <p:txBody>
          <a:bodyPr anchor="ctr"/>
          <a:lstStyle/>
          <a:p>
            <a:pPr algn="ctr"/>
            <a:fld id="{47EDFC3B-3322-405D-B7D7-CD38460ABCC5}" type="slidenum">
              <a:rPr lang="it-IT" sz="1100" b="1">
                <a:latin typeface="Calibri" pitchFamily="34" charset="0"/>
              </a:rPr>
              <a:pPr algn="ctr"/>
              <a:t>14</a:t>
            </a:fld>
            <a:endParaRPr lang="it-IT" sz="1100" b="1">
              <a:latin typeface="Calibri" pitchFamily="34" charset="0"/>
            </a:endParaRPr>
          </a:p>
        </p:txBody>
      </p:sp>
      <p:graphicFrame>
        <p:nvGraphicFramePr>
          <p:cNvPr id="13" name="Tabella 12"/>
          <p:cNvGraphicFramePr>
            <a:graphicFrameLocks noGrp="1"/>
          </p:cNvGraphicFramePr>
          <p:nvPr/>
        </p:nvGraphicFramePr>
        <p:xfrm>
          <a:off x="179512" y="1124744"/>
          <a:ext cx="4320481" cy="4187461"/>
        </p:xfrm>
        <a:graphic>
          <a:graphicData uri="http://schemas.openxmlformats.org/drawingml/2006/table">
            <a:tbl>
              <a:tblPr/>
              <a:tblGrid>
                <a:gridCol w="140957"/>
                <a:gridCol w="1269776"/>
                <a:gridCol w="64861"/>
                <a:gridCol w="556726"/>
                <a:gridCol w="556726"/>
                <a:gridCol w="556726"/>
                <a:gridCol w="554924"/>
                <a:gridCol w="64861"/>
                <a:gridCol w="554924"/>
              </a:tblGrid>
              <a:tr h="204340">
                <a:tc gridSpan="2">
                  <a:txBody>
                    <a:bodyPr/>
                    <a:lstStyle/>
                    <a:p>
                      <a:pPr algn="ctr" fontAlgn="ctr"/>
                      <a:r>
                        <a:rPr lang="it-IT" sz="900" b="1" i="1" u="none" strike="noStrike" dirty="0">
                          <a:latin typeface="Arial"/>
                        </a:rPr>
                        <a:t>Report di Sintesi</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hMerge="1">
                  <a:txBody>
                    <a:bodyPr/>
                    <a:lstStyle/>
                    <a:p>
                      <a:endParaRPr lang="it-IT"/>
                    </a:p>
                  </a:txBody>
                  <a:tcPr/>
                </a:tc>
                <a:tc>
                  <a:txBody>
                    <a:bodyPr/>
                    <a:lstStyle/>
                    <a:p>
                      <a:pPr algn="l" fontAlgn="b"/>
                      <a:r>
                        <a:rPr lang="it-IT" sz="600" b="0" i="0" u="none" strike="noStrike">
                          <a:latin typeface="Arial"/>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it-IT" sz="800" b="1" i="0" u="none" strike="noStrike" dirty="0" smtClean="0">
                          <a:latin typeface="Arial"/>
                        </a:rPr>
                        <a:t>2010</a:t>
                      </a:r>
                      <a:endParaRPr lang="it-IT" sz="800" b="1" i="0" u="none" strike="noStrike" dirty="0">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it-IT" sz="800" b="1" i="0" u="none" strike="noStrike" dirty="0" smtClean="0">
                          <a:latin typeface="Arial"/>
                        </a:rPr>
                        <a:t>2011</a:t>
                      </a:r>
                      <a:endParaRPr lang="it-IT" sz="800" b="1" i="0" u="none" strike="noStrike" dirty="0">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it-IT" sz="800" b="1" i="0" u="none" strike="noStrike" dirty="0" smtClean="0">
                          <a:latin typeface="Arial"/>
                        </a:rPr>
                        <a:t>2012</a:t>
                      </a:r>
                      <a:endParaRPr lang="it-IT" sz="800" b="1" i="0" u="none" strike="noStrike" dirty="0">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it-IT" sz="700" b="1" i="0" u="none" strike="noStrike" dirty="0">
                          <a:latin typeface="Arial"/>
                        </a:rPr>
                        <a:t>Anni Successivi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l" fontAlgn="b"/>
                      <a:r>
                        <a:rPr lang="it-IT" sz="600" b="0"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it-IT" sz="700" b="1" i="0" u="none" strike="noStrike">
                          <a:latin typeface="Arial"/>
                        </a:rPr>
                        <a:t>Totale</a:t>
                      </a:r>
                      <a:br>
                        <a:rPr lang="it-IT" sz="700" b="1" i="0" u="none" strike="noStrike">
                          <a:latin typeface="Arial"/>
                        </a:rPr>
                      </a:br>
                      <a:r>
                        <a:rPr lang="it-IT" sz="700" b="1" i="0" u="none" strike="noStrike">
                          <a:latin typeface="Arial"/>
                        </a:rPr>
                        <a:t>Anni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r>
              <a:tr h="87574">
                <a:tc>
                  <a:txBody>
                    <a:bodyPr/>
                    <a:lstStyle/>
                    <a:p>
                      <a:pPr algn="l" fontAlgn="b"/>
                      <a:r>
                        <a:rPr lang="it-IT" sz="600" b="0" i="0" u="none" strike="noStrike">
                          <a:latin typeface="Arial"/>
                        </a:rPr>
                        <a:t> </a:t>
                      </a:r>
                    </a:p>
                  </a:txBody>
                  <a:tcPr marL="0" marR="0"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it-IT" sz="600" b="0" i="0" u="none" strike="noStrike">
                          <a:latin typeface="Arial"/>
                        </a:rPr>
                        <a:t> </a:t>
                      </a:r>
                    </a:p>
                  </a:txBody>
                  <a:tcPr marL="0" marR="0"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it-IT"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it-IT" sz="600" b="0" i="0" u="none" strike="noStrike">
                          <a:latin typeface="Arial"/>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it-IT" sz="600" b="0" i="0" u="none" strike="noStrike">
                          <a:latin typeface="Arial"/>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it-IT" sz="600" b="0" i="0" u="none" strike="noStrike">
                          <a:latin typeface="Arial"/>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it-IT" sz="600" b="0" i="0" u="none" strike="noStrike">
                          <a:latin typeface="Arial"/>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it-IT"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it-IT" sz="600" b="0" i="0" u="none" strike="noStrike">
                          <a:latin typeface="Arial"/>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r>
              <a:tr h="87574">
                <a:tc>
                  <a:txBody>
                    <a:bodyPr/>
                    <a:lstStyle/>
                    <a:p>
                      <a:pPr algn="l" fontAlgn="b"/>
                      <a:r>
                        <a:rPr lang="it-IT"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it-IT"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it-IT"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it-IT" sz="600" b="0" i="0" u="none" strike="noStrike">
                          <a:latin typeface="Arial"/>
                        </a:rPr>
                        <a:t> </a:t>
                      </a:r>
                    </a:p>
                  </a:txBody>
                  <a:tcPr marL="0" marR="0" marT="0" marB="0" anchor="b">
                    <a:lnL>
                      <a:noFill/>
                    </a:lnL>
                    <a:lnR>
                      <a:noFill/>
                    </a:lnR>
                    <a:lnT>
                      <a:noFill/>
                    </a:lnT>
                    <a:lnB w="25400" cap="flat" cmpd="dbl" algn="ctr">
                      <a:solidFill>
                        <a:srgbClr val="000000"/>
                      </a:solidFill>
                      <a:prstDash val="solid"/>
                      <a:round/>
                      <a:headEnd type="none" w="med" len="med"/>
                      <a:tailEnd type="none" w="med" len="med"/>
                    </a:lnB>
                    <a:solidFill>
                      <a:srgbClr val="FFFFFF"/>
                    </a:solidFill>
                  </a:tcPr>
                </a:tc>
                <a:tc>
                  <a:txBody>
                    <a:bodyPr/>
                    <a:lstStyle/>
                    <a:p>
                      <a:pPr algn="l" fontAlgn="b"/>
                      <a:r>
                        <a:rPr lang="it-IT" sz="600" b="0" i="0" u="none" strike="noStrike">
                          <a:latin typeface="Arial"/>
                        </a:rPr>
                        <a:t> </a:t>
                      </a:r>
                    </a:p>
                  </a:txBody>
                  <a:tcPr marL="0" marR="0" marT="0" marB="0" anchor="b">
                    <a:lnL>
                      <a:noFill/>
                    </a:lnL>
                    <a:lnR>
                      <a:noFill/>
                    </a:lnR>
                    <a:lnT>
                      <a:noFill/>
                    </a:lnT>
                    <a:lnB w="25400" cap="flat" cmpd="dbl" algn="ctr">
                      <a:solidFill>
                        <a:srgbClr val="000000"/>
                      </a:solidFill>
                      <a:prstDash val="solid"/>
                      <a:round/>
                      <a:headEnd type="none" w="med" len="med"/>
                      <a:tailEnd type="none" w="med" len="med"/>
                    </a:lnB>
                    <a:solidFill>
                      <a:srgbClr val="FFFFFF"/>
                    </a:solidFill>
                  </a:tcPr>
                </a:tc>
                <a:tc>
                  <a:txBody>
                    <a:bodyPr/>
                    <a:lstStyle/>
                    <a:p>
                      <a:pPr algn="l" fontAlgn="b"/>
                      <a:r>
                        <a:rPr lang="it-IT" sz="600" b="0" i="0" u="none" strike="noStrike">
                          <a:latin typeface="Arial"/>
                        </a:rPr>
                        <a:t> </a:t>
                      </a:r>
                    </a:p>
                  </a:txBody>
                  <a:tcPr marL="0" marR="0" marT="0" marB="0" anchor="b">
                    <a:lnL>
                      <a:noFill/>
                    </a:lnL>
                    <a:lnR>
                      <a:noFill/>
                    </a:lnR>
                    <a:lnT>
                      <a:noFill/>
                    </a:lnT>
                    <a:lnB w="25400" cap="flat" cmpd="dbl" algn="ctr">
                      <a:solidFill>
                        <a:srgbClr val="000000"/>
                      </a:solidFill>
                      <a:prstDash val="solid"/>
                      <a:round/>
                      <a:headEnd type="none" w="med" len="med"/>
                      <a:tailEnd type="none" w="med" len="med"/>
                    </a:lnB>
                    <a:solidFill>
                      <a:srgbClr val="FFFFFF"/>
                    </a:solidFill>
                  </a:tcPr>
                </a:tc>
                <a:tc>
                  <a:txBody>
                    <a:bodyPr/>
                    <a:lstStyle/>
                    <a:p>
                      <a:pPr algn="l" fontAlgn="b"/>
                      <a:r>
                        <a:rPr lang="it-IT" sz="600" b="0" i="0" u="none" strike="noStrike">
                          <a:latin typeface="Arial"/>
                        </a:rPr>
                        <a:t> </a:t>
                      </a:r>
                    </a:p>
                  </a:txBody>
                  <a:tcPr marL="0" marR="0" marT="0" marB="0" anchor="b">
                    <a:lnL>
                      <a:noFill/>
                    </a:lnL>
                    <a:lnR>
                      <a:noFill/>
                    </a:lnR>
                    <a:lnT>
                      <a:noFill/>
                    </a:lnT>
                    <a:lnB w="25400" cap="flat" cmpd="dbl" algn="ctr">
                      <a:solidFill>
                        <a:srgbClr val="000000"/>
                      </a:solidFill>
                      <a:prstDash val="solid"/>
                      <a:round/>
                      <a:headEnd type="none" w="med" len="med"/>
                      <a:tailEnd type="none" w="med" len="med"/>
                    </a:lnB>
                    <a:solidFill>
                      <a:srgbClr val="FFFFFF"/>
                    </a:solidFill>
                  </a:tcPr>
                </a:tc>
                <a:tc>
                  <a:txBody>
                    <a:bodyPr/>
                    <a:lstStyle/>
                    <a:p>
                      <a:pPr algn="l" fontAlgn="b"/>
                      <a:r>
                        <a:rPr lang="it-IT"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it-IT" sz="600" b="0" i="0" u="none" strike="noStrike">
                          <a:latin typeface="Arial"/>
                        </a:rPr>
                        <a:t> </a:t>
                      </a:r>
                    </a:p>
                  </a:txBody>
                  <a:tcPr marL="0" marR="0" marT="0" marB="0" anchor="b">
                    <a:lnL>
                      <a:noFill/>
                    </a:lnL>
                    <a:lnR>
                      <a:noFill/>
                    </a:lnR>
                    <a:lnT>
                      <a:noFill/>
                    </a:lnT>
                    <a:lnB w="25400" cap="flat" cmpd="dbl" algn="ctr">
                      <a:solidFill>
                        <a:srgbClr val="000000"/>
                      </a:solidFill>
                      <a:prstDash val="solid"/>
                      <a:round/>
                      <a:headEnd type="none" w="med" len="med"/>
                      <a:tailEnd type="none" w="med" len="med"/>
                    </a:lnB>
                    <a:solidFill>
                      <a:srgbClr val="FFFFFF"/>
                    </a:solidFill>
                  </a:tcPr>
                </a:tc>
              </a:tr>
              <a:tr h="204340">
                <a:tc>
                  <a:txBody>
                    <a:bodyPr/>
                    <a:lstStyle/>
                    <a:p>
                      <a:pPr algn="l" fontAlgn="b"/>
                      <a:r>
                        <a:rPr lang="it-IT"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r" fontAlgn="b"/>
                      <a:r>
                        <a:rPr lang="it-IT" sz="700" b="1" i="0" u="none" strike="noStrike">
                          <a:latin typeface="Arial"/>
                        </a:rPr>
                        <a:t>VALORE DELLA PRODUZIONE</a:t>
                      </a:r>
                    </a:p>
                  </a:txBody>
                  <a:tcPr marL="0" marR="0" marT="0" marB="0" anchor="b">
                    <a:lnL>
                      <a:noFill/>
                    </a:lnL>
                    <a:lnR>
                      <a:noFill/>
                    </a:lnR>
                    <a:lnT>
                      <a:noFill/>
                    </a:lnT>
                    <a:lnB>
                      <a:noFill/>
                    </a:lnB>
                    <a:solidFill>
                      <a:srgbClr val="FFFFFF"/>
                    </a:solidFill>
                  </a:tcPr>
                </a:tc>
                <a:tc>
                  <a:txBody>
                    <a:bodyPr/>
                    <a:lstStyle/>
                    <a:p>
                      <a:pPr algn="l" fontAlgn="b"/>
                      <a:r>
                        <a:rPr lang="it-IT" sz="600" b="0" i="0" u="none" strike="noStrike">
                          <a:latin typeface="Arial"/>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it-IT" sz="700" b="0" i="0" u="none" strike="noStrike" dirty="0">
                          <a:latin typeface="Arial"/>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a:noFill/>
                    </a:lnB>
                    <a:solidFill>
                      <a:srgbClr val="FFFFFF"/>
                    </a:solidFill>
                  </a:tcPr>
                </a:tc>
                <a:tc>
                  <a:txBody>
                    <a:bodyPr/>
                    <a:lstStyle/>
                    <a:p>
                      <a:pPr algn="ctr" fontAlgn="b"/>
                      <a:r>
                        <a:rPr lang="it-IT" sz="700" b="0" i="0" u="none" strike="noStrike">
                          <a:latin typeface="Arial"/>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a:noFill/>
                    </a:lnB>
                    <a:solidFill>
                      <a:srgbClr val="FFFFFF"/>
                    </a:solidFill>
                  </a:tcPr>
                </a:tc>
                <a:tc>
                  <a:txBody>
                    <a:bodyPr/>
                    <a:lstStyle/>
                    <a:p>
                      <a:pPr algn="ctr" fontAlgn="b"/>
                      <a:r>
                        <a:rPr lang="it-IT" sz="700" b="0" i="0" u="none" strike="noStrike" dirty="0">
                          <a:latin typeface="Arial"/>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a:noFill/>
                    </a:lnB>
                    <a:solidFill>
                      <a:srgbClr val="FFFFFF"/>
                    </a:solidFill>
                  </a:tcPr>
                </a:tc>
                <a:tc>
                  <a:txBody>
                    <a:bodyPr/>
                    <a:lstStyle/>
                    <a:p>
                      <a:pPr algn="ctr" fontAlgn="b"/>
                      <a:r>
                        <a:rPr lang="it-IT" sz="700" b="0" i="0" u="none" strike="noStrike">
                          <a:latin typeface="Arial"/>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a:noFill/>
                    </a:lnB>
                    <a:solidFill>
                      <a:srgbClr val="FFFFFF"/>
                    </a:solidFill>
                  </a:tcPr>
                </a:tc>
                <a:tc>
                  <a:txBody>
                    <a:bodyPr/>
                    <a:lstStyle/>
                    <a:p>
                      <a:pPr algn="l" fontAlgn="b"/>
                      <a:r>
                        <a:rPr lang="it-IT" sz="700" b="0"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it-IT" sz="700" b="0" i="0" u="none" strike="noStrike">
                          <a:latin typeface="Arial"/>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a:noFill/>
                    </a:lnB>
                    <a:solidFill>
                      <a:srgbClr val="FFFFFF"/>
                    </a:solidFill>
                  </a:tcPr>
                </a:tc>
              </a:tr>
              <a:tr h="102169">
                <a:tc>
                  <a:txBody>
                    <a:bodyPr/>
                    <a:lstStyle/>
                    <a:p>
                      <a:pPr algn="l" fontAlgn="b"/>
                      <a:r>
                        <a:rPr lang="it-IT"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r" fontAlgn="b"/>
                      <a:r>
                        <a:rPr lang="it-IT" sz="600" b="1"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it-IT"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it-IT" sz="700" b="0" i="0" u="none" strike="noStrike">
                          <a:latin typeface="Arial"/>
                        </a:rPr>
                        <a:t> </a:t>
                      </a:r>
                    </a:p>
                  </a:txBody>
                  <a:tcPr marL="0" marR="0" marT="0" marB="0" anchor="b">
                    <a:lnL>
                      <a:noFill/>
                    </a:lnL>
                    <a:lnR>
                      <a:noFill/>
                    </a:lnR>
                    <a:lnT>
                      <a:noFill/>
                    </a:lnT>
                    <a:lnB w="25400" cap="flat" cmpd="dbl" algn="ctr">
                      <a:solidFill>
                        <a:srgbClr val="000000"/>
                      </a:solidFill>
                      <a:prstDash val="solid"/>
                      <a:round/>
                      <a:headEnd type="none" w="med" len="med"/>
                      <a:tailEnd type="none" w="med" len="med"/>
                    </a:lnB>
                    <a:solidFill>
                      <a:srgbClr val="FFFFFF"/>
                    </a:solidFill>
                  </a:tcPr>
                </a:tc>
                <a:tc>
                  <a:txBody>
                    <a:bodyPr/>
                    <a:lstStyle/>
                    <a:p>
                      <a:pPr algn="l" fontAlgn="b"/>
                      <a:r>
                        <a:rPr lang="it-IT" sz="700" b="0" i="0" u="none" strike="noStrike">
                          <a:latin typeface="Arial"/>
                        </a:rPr>
                        <a:t> </a:t>
                      </a:r>
                    </a:p>
                  </a:txBody>
                  <a:tcPr marL="0" marR="0" marT="0" marB="0" anchor="b">
                    <a:lnL>
                      <a:noFill/>
                    </a:lnL>
                    <a:lnR>
                      <a:noFill/>
                    </a:lnR>
                    <a:lnT>
                      <a:noFill/>
                    </a:lnT>
                    <a:lnB w="25400" cap="flat" cmpd="dbl" algn="ctr">
                      <a:solidFill>
                        <a:srgbClr val="000000"/>
                      </a:solidFill>
                      <a:prstDash val="solid"/>
                      <a:round/>
                      <a:headEnd type="none" w="med" len="med"/>
                      <a:tailEnd type="none" w="med" len="med"/>
                    </a:lnB>
                    <a:solidFill>
                      <a:srgbClr val="FFFFFF"/>
                    </a:solidFill>
                  </a:tcPr>
                </a:tc>
                <a:tc>
                  <a:txBody>
                    <a:bodyPr/>
                    <a:lstStyle/>
                    <a:p>
                      <a:pPr algn="l" fontAlgn="b"/>
                      <a:r>
                        <a:rPr lang="it-IT" sz="700" b="0" i="0" u="none" strike="noStrike">
                          <a:latin typeface="Arial"/>
                        </a:rPr>
                        <a:t> </a:t>
                      </a:r>
                    </a:p>
                  </a:txBody>
                  <a:tcPr marL="0" marR="0" marT="0" marB="0" anchor="b">
                    <a:lnL>
                      <a:noFill/>
                    </a:lnL>
                    <a:lnR>
                      <a:noFill/>
                    </a:lnR>
                    <a:lnT>
                      <a:noFill/>
                    </a:lnT>
                    <a:lnB w="25400" cap="flat" cmpd="dbl" algn="ctr">
                      <a:solidFill>
                        <a:srgbClr val="000000"/>
                      </a:solidFill>
                      <a:prstDash val="solid"/>
                      <a:round/>
                      <a:headEnd type="none" w="med" len="med"/>
                      <a:tailEnd type="none" w="med" len="med"/>
                    </a:lnB>
                    <a:solidFill>
                      <a:srgbClr val="FFFFFF"/>
                    </a:solidFill>
                  </a:tcPr>
                </a:tc>
                <a:tc>
                  <a:txBody>
                    <a:bodyPr/>
                    <a:lstStyle/>
                    <a:p>
                      <a:pPr algn="l" fontAlgn="b"/>
                      <a:r>
                        <a:rPr lang="it-IT" sz="700" b="0" i="0" u="none" strike="noStrike">
                          <a:latin typeface="Arial"/>
                        </a:rPr>
                        <a:t> </a:t>
                      </a:r>
                    </a:p>
                  </a:txBody>
                  <a:tcPr marL="0" marR="0" marT="0" marB="0" anchor="b">
                    <a:lnL>
                      <a:noFill/>
                    </a:lnL>
                    <a:lnR>
                      <a:noFill/>
                    </a:lnR>
                    <a:lnT>
                      <a:noFill/>
                    </a:lnT>
                    <a:lnB w="25400" cap="flat" cmpd="dbl" algn="ctr">
                      <a:solidFill>
                        <a:srgbClr val="000000"/>
                      </a:solidFill>
                      <a:prstDash val="solid"/>
                      <a:round/>
                      <a:headEnd type="none" w="med" len="med"/>
                      <a:tailEnd type="none" w="med" len="med"/>
                    </a:lnB>
                    <a:solidFill>
                      <a:srgbClr val="FFFFFF"/>
                    </a:solidFill>
                  </a:tcPr>
                </a:tc>
                <a:tc>
                  <a:txBody>
                    <a:bodyPr/>
                    <a:lstStyle/>
                    <a:p>
                      <a:pPr algn="l" fontAlgn="b"/>
                      <a:r>
                        <a:rPr lang="it-IT" sz="7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it-IT" sz="700" b="0" i="0" u="none" strike="noStrike">
                          <a:latin typeface="Arial"/>
                        </a:rPr>
                        <a:t> </a:t>
                      </a:r>
                    </a:p>
                  </a:txBody>
                  <a:tcPr marL="0" marR="0" marT="0" marB="0" anchor="b">
                    <a:lnL>
                      <a:noFill/>
                    </a:lnL>
                    <a:lnR>
                      <a:noFill/>
                    </a:lnR>
                    <a:lnT>
                      <a:noFill/>
                    </a:lnT>
                    <a:lnB w="25400" cap="flat" cmpd="dbl" algn="ctr">
                      <a:solidFill>
                        <a:srgbClr val="000000"/>
                      </a:solidFill>
                      <a:prstDash val="solid"/>
                      <a:round/>
                      <a:headEnd type="none" w="med" len="med"/>
                      <a:tailEnd type="none" w="med" len="med"/>
                    </a:lnB>
                    <a:solidFill>
                      <a:srgbClr val="FFFFFF"/>
                    </a:solidFill>
                  </a:tcPr>
                </a:tc>
              </a:tr>
              <a:tr h="173147">
                <a:tc>
                  <a:txBody>
                    <a:bodyPr/>
                    <a:lstStyle/>
                    <a:p>
                      <a:pPr algn="l" fontAlgn="b"/>
                      <a:r>
                        <a:rPr lang="it-IT"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r" fontAlgn="b"/>
                      <a:r>
                        <a:rPr lang="it-IT" sz="700" b="1" i="0" u="none" strike="noStrike">
                          <a:latin typeface="Arial"/>
                        </a:rPr>
                        <a:t>MARGINE DI PRODUZIONE</a:t>
                      </a:r>
                    </a:p>
                  </a:txBody>
                  <a:tcPr marL="0" marR="0" marT="0" marB="0" anchor="b">
                    <a:lnL>
                      <a:noFill/>
                    </a:lnL>
                    <a:lnR>
                      <a:noFill/>
                    </a:lnR>
                    <a:lnT>
                      <a:noFill/>
                    </a:lnT>
                    <a:lnB>
                      <a:noFill/>
                    </a:lnB>
                    <a:solidFill>
                      <a:srgbClr val="FFFFFF"/>
                    </a:solidFill>
                  </a:tcPr>
                </a:tc>
                <a:tc>
                  <a:txBody>
                    <a:bodyPr/>
                    <a:lstStyle/>
                    <a:p>
                      <a:pPr algn="l" fontAlgn="b"/>
                      <a:r>
                        <a:rPr lang="it-IT" sz="600" b="0" i="0" u="none" strike="noStrike">
                          <a:latin typeface="Arial"/>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it-IT" sz="700" b="0" i="0" u="none" strike="noStrike">
                          <a:latin typeface="Arial"/>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a:noFill/>
                    </a:lnB>
                    <a:solidFill>
                      <a:srgbClr val="FFFFFF"/>
                    </a:solidFill>
                  </a:tcPr>
                </a:tc>
                <a:tc>
                  <a:txBody>
                    <a:bodyPr/>
                    <a:lstStyle/>
                    <a:p>
                      <a:pPr algn="ctr" fontAlgn="b"/>
                      <a:r>
                        <a:rPr lang="it-IT" sz="700" b="0" i="0" u="none" strike="noStrike">
                          <a:latin typeface="Arial"/>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a:noFill/>
                    </a:lnB>
                    <a:solidFill>
                      <a:srgbClr val="FFFFFF"/>
                    </a:solidFill>
                  </a:tcPr>
                </a:tc>
                <a:tc>
                  <a:txBody>
                    <a:bodyPr/>
                    <a:lstStyle/>
                    <a:p>
                      <a:pPr algn="ctr" fontAlgn="b"/>
                      <a:r>
                        <a:rPr lang="it-IT" sz="700" b="0" i="0" u="none" strike="noStrike" dirty="0">
                          <a:latin typeface="Arial"/>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a:noFill/>
                    </a:lnB>
                    <a:solidFill>
                      <a:srgbClr val="FFFFFF"/>
                    </a:solidFill>
                  </a:tcPr>
                </a:tc>
                <a:tc>
                  <a:txBody>
                    <a:bodyPr/>
                    <a:lstStyle/>
                    <a:p>
                      <a:pPr algn="ctr" fontAlgn="b"/>
                      <a:r>
                        <a:rPr lang="it-IT" sz="700" b="0" i="0" u="none" strike="noStrike">
                          <a:latin typeface="Arial"/>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a:noFill/>
                    </a:lnB>
                    <a:solidFill>
                      <a:srgbClr val="FFFFFF"/>
                    </a:solidFill>
                  </a:tcPr>
                </a:tc>
                <a:tc>
                  <a:txBody>
                    <a:bodyPr/>
                    <a:lstStyle/>
                    <a:p>
                      <a:pPr algn="l" fontAlgn="b"/>
                      <a:r>
                        <a:rPr lang="it-IT" sz="700" b="0"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it-IT" sz="700" b="0" i="0" u="none" strike="noStrike">
                          <a:latin typeface="Arial"/>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a:noFill/>
                    </a:lnB>
                    <a:solidFill>
                      <a:srgbClr val="FFFFFF"/>
                    </a:solidFill>
                  </a:tcPr>
                </a:tc>
              </a:tr>
              <a:tr h="90180">
                <a:tc>
                  <a:txBody>
                    <a:bodyPr/>
                    <a:lstStyle/>
                    <a:p>
                      <a:pPr algn="l" fontAlgn="b"/>
                      <a:r>
                        <a:rPr lang="it-IT"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r" fontAlgn="b"/>
                      <a:r>
                        <a:rPr lang="it-IT" sz="600" b="1" i="0" u="none" strike="noStrike">
                          <a:latin typeface="Arial"/>
                        </a:rPr>
                        <a:t>% su VP</a:t>
                      </a:r>
                    </a:p>
                  </a:txBody>
                  <a:tcPr marL="0" marR="0" marT="0" marB="0" anchor="b">
                    <a:lnL>
                      <a:noFill/>
                    </a:lnL>
                    <a:lnR>
                      <a:noFill/>
                    </a:lnR>
                    <a:lnT>
                      <a:noFill/>
                    </a:lnT>
                    <a:lnB>
                      <a:noFill/>
                    </a:lnB>
                    <a:solidFill>
                      <a:srgbClr val="FFFFFF"/>
                    </a:solidFill>
                  </a:tcPr>
                </a:tc>
                <a:tc>
                  <a:txBody>
                    <a:bodyPr/>
                    <a:lstStyle/>
                    <a:p>
                      <a:pPr algn="l" fontAlgn="b"/>
                      <a:r>
                        <a:rPr lang="it-IT" sz="600" b="1" i="0" u="none" strike="noStrike">
                          <a:latin typeface="Arial"/>
                        </a:rPr>
                        <a:t> </a:t>
                      </a:r>
                    </a:p>
                  </a:txBody>
                  <a:tcPr marL="0" marR="0" marT="0" marB="0" anchor="b">
                    <a:lnL>
                      <a:noFill/>
                    </a:lnL>
                    <a:lnR>
                      <a:noFill/>
                    </a:lnR>
                    <a:lnT>
                      <a:noFill/>
                    </a:lnT>
                    <a:lnB>
                      <a:noFill/>
                    </a:lnB>
                    <a:solidFill>
                      <a:srgbClr val="FFFFFF"/>
                    </a:solidFill>
                  </a:tcPr>
                </a:tc>
                <a:tc>
                  <a:txBody>
                    <a:bodyPr/>
                    <a:lstStyle/>
                    <a:p>
                      <a:pPr algn="ctr" fontAlgn="b"/>
                      <a:r>
                        <a:rPr lang="it-IT" sz="600" b="1" i="0" u="none" strike="noStrike">
                          <a:latin typeface="Arial"/>
                        </a:rPr>
                        <a:t>0%</a:t>
                      </a:r>
                    </a:p>
                  </a:txBody>
                  <a:tcPr marL="0" marR="0" marT="0" marB="0" anchor="b">
                    <a:lnL>
                      <a:noFill/>
                    </a:lnL>
                    <a:lnR>
                      <a:noFill/>
                    </a:lnR>
                    <a:lnT>
                      <a:noFill/>
                    </a:lnT>
                    <a:lnB>
                      <a:noFill/>
                    </a:lnB>
                    <a:solidFill>
                      <a:srgbClr val="FFFFFF"/>
                    </a:solidFill>
                  </a:tcPr>
                </a:tc>
                <a:tc>
                  <a:txBody>
                    <a:bodyPr/>
                    <a:lstStyle/>
                    <a:p>
                      <a:pPr algn="ctr" fontAlgn="b"/>
                      <a:r>
                        <a:rPr lang="it-IT" sz="600" b="1" i="0" u="none" strike="noStrike">
                          <a:latin typeface="Arial"/>
                        </a:rPr>
                        <a:t>0%</a:t>
                      </a:r>
                    </a:p>
                  </a:txBody>
                  <a:tcPr marL="0" marR="0" marT="0" marB="0" anchor="b">
                    <a:lnL>
                      <a:noFill/>
                    </a:lnL>
                    <a:lnR>
                      <a:noFill/>
                    </a:lnR>
                    <a:lnT>
                      <a:noFill/>
                    </a:lnT>
                    <a:lnB>
                      <a:noFill/>
                    </a:lnB>
                    <a:solidFill>
                      <a:srgbClr val="FFFFFF"/>
                    </a:solidFill>
                  </a:tcPr>
                </a:tc>
                <a:tc>
                  <a:txBody>
                    <a:bodyPr/>
                    <a:lstStyle/>
                    <a:p>
                      <a:pPr algn="ctr" fontAlgn="b"/>
                      <a:r>
                        <a:rPr lang="it-IT" sz="600" b="1" i="0" u="none" strike="noStrike" dirty="0">
                          <a:latin typeface="Arial"/>
                        </a:rPr>
                        <a:t>0%</a:t>
                      </a:r>
                    </a:p>
                  </a:txBody>
                  <a:tcPr marL="0" marR="0" marT="0" marB="0" anchor="b">
                    <a:lnL>
                      <a:noFill/>
                    </a:lnL>
                    <a:lnR>
                      <a:noFill/>
                    </a:lnR>
                    <a:lnT>
                      <a:noFill/>
                    </a:lnT>
                    <a:lnB>
                      <a:noFill/>
                    </a:lnB>
                    <a:solidFill>
                      <a:srgbClr val="FFFFFF"/>
                    </a:solidFill>
                  </a:tcPr>
                </a:tc>
                <a:tc>
                  <a:txBody>
                    <a:bodyPr/>
                    <a:lstStyle/>
                    <a:p>
                      <a:pPr algn="ctr" fontAlgn="b"/>
                      <a:r>
                        <a:rPr lang="it-IT" sz="600" b="1" i="0" u="none" strike="noStrike">
                          <a:latin typeface="Arial"/>
                        </a:rPr>
                        <a:t>0%</a:t>
                      </a:r>
                    </a:p>
                  </a:txBody>
                  <a:tcPr marL="0" marR="0" marT="0" marB="0" anchor="b">
                    <a:lnL>
                      <a:noFill/>
                    </a:lnL>
                    <a:lnR>
                      <a:noFill/>
                    </a:lnR>
                    <a:lnT>
                      <a:noFill/>
                    </a:lnT>
                    <a:lnB>
                      <a:noFill/>
                    </a:lnB>
                    <a:solidFill>
                      <a:srgbClr val="FFFFFF"/>
                    </a:solidFill>
                  </a:tcPr>
                </a:tc>
                <a:tc>
                  <a:txBody>
                    <a:bodyPr/>
                    <a:lstStyle/>
                    <a:p>
                      <a:pPr algn="l" fontAlgn="b"/>
                      <a:r>
                        <a:rPr lang="it-IT" sz="600" b="1" i="0" u="none" strike="noStrike">
                          <a:latin typeface="Arial"/>
                        </a:rPr>
                        <a:t> </a:t>
                      </a:r>
                    </a:p>
                  </a:txBody>
                  <a:tcPr marL="0" marR="0" marT="0" marB="0" anchor="b">
                    <a:lnL>
                      <a:noFill/>
                    </a:lnL>
                    <a:lnR>
                      <a:noFill/>
                    </a:lnR>
                    <a:lnT>
                      <a:noFill/>
                    </a:lnT>
                    <a:lnB>
                      <a:noFill/>
                    </a:lnB>
                    <a:solidFill>
                      <a:srgbClr val="FFFFFF"/>
                    </a:solidFill>
                  </a:tcPr>
                </a:tc>
                <a:tc>
                  <a:txBody>
                    <a:bodyPr/>
                    <a:lstStyle/>
                    <a:p>
                      <a:pPr algn="ctr" fontAlgn="b"/>
                      <a:r>
                        <a:rPr lang="it-IT" sz="600" b="1" i="0" u="none" strike="noStrike">
                          <a:latin typeface="Arial"/>
                        </a:rPr>
                        <a:t>0%</a:t>
                      </a:r>
                    </a:p>
                  </a:txBody>
                  <a:tcPr marL="0" marR="0" marT="0" marB="0" anchor="b">
                    <a:lnL>
                      <a:noFill/>
                    </a:lnL>
                    <a:lnR>
                      <a:noFill/>
                    </a:lnR>
                    <a:lnT>
                      <a:noFill/>
                    </a:lnT>
                    <a:lnB>
                      <a:noFill/>
                    </a:lnB>
                    <a:solidFill>
                      <a:srgbClr val="FFFFFF"/>
                    </a:solidFill>
                  </a:tcPr>
                </a:tc>
              </a:tr>
              <a:tr h="87574">
                <a:tc>
                  <a:txBody>
                    <a:bodyPr/>
                    <a:lstStyle/>
                    <a:p>
                      <a:pPr algn="l" fontAlgn="b"/>
                      <a:r>
                        <a:rPr lang="it-IT"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it-IT"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it-IT"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it-IT" sz="600" b="0" i="0" u="none" strike="noStrike">
                          <a:latin typeface="Arial"/>
                        </a:rPr>
                        <a:t> </a:t>
                      </a:r>
                    </a:p>
                  </a:txBody>
                  <a:tcPr marL="0" marR="0" marT="0" marB="0" anchor="b">
                    <a:lnL>
                      <a:noFill/>
                    </a:lnL>
                    <a:lnR>
                      <a:noFill/>
                    </a:lnR>
                    <a:lnT>
                      <a:noFill/>
                    </a:lnT>
                    <a:lnB w="25400" cap="flat" cmpd="dbl" algn="ctr">
                      <a:solidFill>
                        <a:srgbClr val="000000"/>
                      </a:solidFill>
                      <a:prstDash val="solid"/>
                      <a:round/>
                      <a:headEnd type="none" w="med" len="med"/>
                      <a:tailEnd type="none" w="med" len="med"/>
                    </a:lnB>
                    <a:solidFill>
                      <a:srgbClr val="FFFFFF"/>
                    </a:solidFill>
                  </a:tcPr>
                </a:tc>
                <a:tc>
                  <a:txBody>
                    <a:bodyPr/>
                    <a:lstStyle/>
                    <a:p>
                      <a:pPr algn="l" fontAlgn="b"/>
                      <a:r>
                        <a:rPr lang="it-IT" sz="600" b="0" i="0" u="none" strike="noStrike">
                          <a:latin typeface="Arial"/>
                        </a:rPr>
                        <a:t> </a:t>
                      </a:r>
                    </a:p>
                  </a:txBody>
                  <a:tcPr marL="0" marR="0" marT="0" marB="0" anchor="b">
                    <a:lnL>
                      <a:noFill/>
                    </a:lnL>
                    <a:lnR>
                      <a:noFill/>
                    </a:lnR>
                    <a:lnT>
                      <a:noFill/>
                    </a:lnT>
                    <a:lnB w="25400" cap="flat" cmpd="dbl" algn="ctr">
                      <a:solidFill>
                        <a:srgbClr val="000000"/>
                      </a:solidFill>
                      <a:prstDash val="solid"/>
                      <a:round/>
                      <a:headEnd type="none" w="med" len="med"/>
                      <a:tailEnd type="none" w="med" len="med"/>
                    </a:lnB>
                    <a:solidFill>
                      <a:srgbClr val="FFFFFF"/>
                    </a:solidFill>
                  </a:tcPr>
                </a:tc>
                <a:tc>
                  <a:txBody>
                    <a:bodyPr/>
                    <a:lstStyle/>
                    <a:p>
                      <a:pPr algn="l" fontAlgn="b"/>
                      <a:r>
                        <a:rPr lang="it-IT" sz="600" b="0" i="0" u="none" strike="noStrike">
                          <a:latin typeface="Arial"/>
                        </a:rPr>
                        <a:t> </a:t>
                      </a:r>
                    </a:p>
                  </a:txBody>
                  <a:tcPr marL="0" marR="0" marT="0" marB="0" anchor="b">
                    <a:lnL>
                      <a:noFill/>
                    </a:lnL>
                    <a:lnR>
                      <a:noFill/>
                    </a:lnR>
                    <a:lnT>
                      <a:noFill/>
                    </a:lnT>
                    <a:lnB w="25400" cap="flat" cmpd="dbl" algn="ctr">
                      <a:solidFill>
                        <a:srgbClr val="000000"/>
                      </a:solidFill>
                      <a:prstDash val="solid"/>
                      <a:round/>
                      <a:headEnd type="none" w="med" len="med"/>
                      <a:tailEnd type="none" w="med" len="med"/>
                    </a:lnB>
                    <a:solidFill>
                      <a:srgbClr val="FFFFFF"/>
                    </a:solidFill>
                  </a:tcPr>
                </a:tc>
                <a:tc>
                  <a:txBody>
                    <a:bodyPr/>
                    <a:lstStyle/>
                    <a:p>
                      <a:pPr algn="l" fontAlgn="b"/>
                      <a:r>
                        <a:rPr lang="it-IT" sz="600" b="0" i="0" u="none" strike="noStrike">
                          <a:latin typeface="Arial"/>
                        </a:rPr>
                        <a:t> </a:t>
                      </a:r>
                    </a:p>
                  </a:txBody>
                  <a:tcPr marL="0" marR="0" marT="0" marB="0" anchor="b">
                    <a:lnL>
                      <a:noFill/>
                    </a:lnL>
                    <a:lnR>
                      <a:noFill/>
                    </a:lnR>
                    <a:lnT>
                      <a:noFill/>
                    </a:lnT>
                    <a:lnB w="25400" cap="flat" cmpd="dbl" algn="ctr">
                      <a:solidFill>
                        <a:srgbClr val="000000"/>
                      </a:solidFill>
                      <a:prstDash val="solid"/>
                      <a:round/>
                      <a:headEnd type="none" w="med" len="med"/>
                      <a:tailEnd type="none" w="med" len="med"/>
                    </a:lnB>
                    <a:solidFill>
                      <a:srgbClr val="FFFFFF"/>
                    </a:solidFill>
                  </a:tcPr>
                </a:tc>
                <a:tc>
                  <a:txBody>
                    <a:bodyPr/>
                    <a:lstStyle/>
                    <a:p>
                      <a:pPr algn="l" fontAlgn="b"/>
                      <a:r>
                        <a:rPr lang="it-IT"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it-IT" sz="600" b="0" i="0" u="none" strike="noStrike">
                          <a:latin typeface="Arial"/>
                        </a:rPr>
                        <a:t> </a:t>
                      </a:r>
                    </a:p>
                  </a:txBody>
                  <a:tcPr marL="0" marR="0" marT="0" marB="0" anchor="b">
                    <a:lnL>
                      <a:noFill/>
                    </a:lnL>
                    <a:lnR>
                      <a:noFill/>
                    </a:lnR>
                    <a:lnT>
                      <a:noFill/>
                    </a:lnT>
                    <a:lnB w="25400" cap="flat" cmpd="dbl" algn="ctr">
                      <a:solidFill>
                        <a:srgbClr val="000000"/>
                      </a:solidFill>
                      <a:prstDash val="solid"/>
                      <a:round/>
                      <a:headEnd type="none" w="med" len="med"/>
                      <a:tailEnd type="none" w="med" len="med"/>
                    </a:lnB>
                    <a:solidFill>
                      <a:srgbClr val="FFFFFF"/>
                    </a:solidFill>
                  </a:tcPr>
                </a:tc>
              </a:tr>
              <a:tr h="259719">
                <a:tc>
                  <a:txBody>
                    <a:bodyPr/>
                    <a:lstStyle/>
                    <a:p>
                      <a:pPr algn="l" fontAlgn="b"/>
                      <a:r>
                        <a:rPr lang="it-IT"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r" fontAlgn="b"/>
                      <a:r>
                        <a:rPr lang="it-IT" sz="700" b="1" i="0" u="none" strike="noStrike">
                          <a:latin typeface="Arial"/>
                        </a:rPr>
                        <a:t>MARGINE ATTIVITA' INDUSTRIALE</a:t>
                      </a:r>
                    </a:p>
                  </a:txBody>
                  <a:tcPr marL="0" marR="0" marT="0" marB="0" anchor="b">
                    <a:lnL>
                      <a:noFill/>
                    </a:lnL>
                    <a:lnR>
                      <a:noFill/>
                    </a:lnR>
                    <a:lnT>
                      <a:noFill/>
                    </a:lnT>
                    <a:lnB>
                      <a:noFill/>
                    </a:lnB>
                    <a:solidFill>
                      <a:srgbClr val="FFFFFF"/>
                    </a:solidFill>
                  </a:tcPr>
                </a:tc>
                <a:tc>
                  <a:txBody>
                    <a:bodyPr/>
                    <a:lstStyle/>
                    <a:p>
                      <a:pPr algn="l" fontAlgn="b"/>
                      <a:r>
                        <a:rPr lang="it-IT" sz="600" b="0" i="0" u="none" strike="noStrike">
                          <a:latin typeface="Arial"/>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it-IT" sz="700" b="0" i="0" u="none" strike="noStrike">
                          <a:latin typeface="Arial"/>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a:noFill/>
                    </a:lnB>
                    <a:solidFill>
                      <a:srgbClr val="FFFFFF"/>
                    </a:solidFill>
                  </a:tcPr>
                </a:tc>
                <a:tc>
                  <a:txBody>
                    <a:bodyPr/>
                    <a:lstStyle/>
                    <a:p>
                      <a:pPr algn="ctr" fontAlgn="b"/>
                      <a:r>
                        <a:rPr lang="it-IT" sz="700" b="0" i="0" u="none" strike="noStrike">
                          <a:latin typeface="Arial"/>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a:noFill/>
                    </a:lnB>
                    <a:solidFill>
                      <a:srgbClr val="FFFFFF"/>
                    </a:solidFill>
                  </a:tcPr>
                </a:tc>
                <a:tc>
                  <a:txBody>
                    <a:bodyPr/>
                    <a:lstStyle/>
                    <a:p>
                      <a:pPr algn="ctr" fontAlgn="b"/>
                      <a:r>
                        <a:rPr lang="it-IT" sz="700" b="0" i="0" u="none" strike="noStrike">
                          <a:latin typeface="Arial"/>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a:noFill/>
                    </a:lnB>
                    <a:solidFill>
                      <a:srgbClr val="FFFFFF"/>
                    </a:solidFill>
                  </a:tcPr>
                </a:tc>
                <a:tc>
                  <a:txBody>
                    <a:bodyPr/>
                    <a:lstStyle/>
                    <a:p>
                      <a:pPr algn="ctr" fontAlgn="b"/>
                      <a:r>
                        <a:rPr lang="it-IT" sz="700" b="0" i="0" u="none" strike="noStrike">
                          <a:latin typeface="Arial"/>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a:noFill/>
                    </a:lnB>
                    <a:solidFill>
                      <a:srgbClr val="FFFFFF"/>
                    </a:solidFill>
                  </a:tcPr>
                </a:tc>
                <a:tc>
                  <a:txBody>
                    <a:bodyPr/>
                    <a:lstStyle/>
                    <a:p>
                      <a:pPr algn="l" fontAlgn="b"/>
                      <a:r>
                        <a:rPr lang="it-IT" sz="700" b="0"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it-IT" sz="700" b="0" i="0" u="none" strike="noStrike">
                          <a:latin typeface="Arial"/>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a:noFill/>
                    </a:lnB>
                    <a:solidFill>
                      <a:srgbClr val="FFFFFF"/>
                    </a:solidFill>
                  </a:tcPr>
                </a:tc>
              </a:tr>
              <a:tr h="90180">
                <a:tc>
                  <a:txBody>
                    <a:bodyPr/>
                    <a:lstStyle/>
                    <a:p>
                      <a:pPr algn="l" fontAlgn="b"/>
                      <a:r>
                        <a:rPr lang="it-IT"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r" fontAlgn="b"/>
                      <a:r>
                        <a:rPr lang="it-IT" sz="600" b="1" i="0" u="none" strike="noStrike">
                          <a:latin typeface="Arial"/>
                        </a:rPr>
                        <a:t>% su VP</a:t>
                      </a:r>
                    </a:p>
                  </a:txBody>
                  <a:tcPr marL="0" marR="0" marT="0" marB="0" anchor="b">
                    <a:lnL>
                      <a:noFill/>
                    </a:lnL>
                    <a:lnR>
                      <a:noFill/>
                    </a:lnR>
                    <a:lnT>
                      <a:noFill/>
                    </a:lnT>
                    <a:lnB>
                      <a:noFill/>
                    </a:lnB>
                    <a:solidFill>
                      <a:srgbClr val="FFFFFF"/>
                    </a:solidFill>
                  </a:tcPr>
                </a:tc>
                <a:tc>
                  <a:txBody>
                    <a:bodyPr/>
                    <a:lstStyle/>
                    <a:p>
                      <a:pPr algn="l" fontAlgn="b"/>
                      <a:r>
                        <a:rPr lang="it-IT" sz="600" b="1" i="0" u="none" strike="noStrike">
                          <a:latin typeface="Arial"/>
                        </a:rPr>
                        <a:t> </a:t>
                      </a:r>
                    </a:p>
                  </a:txBody>
                  <a:tcPr marL="0" marR="0" marT="0" marB="0" anchor="b">
                    <a:lnL>
                      <a:noFill/>
                    </a:lnL>
                    <a:lnR>
                      <a:noFill/>
                    </a:lnR>
                    <a:lnT>
                      <a:noFill/>
                    </a:lnT>
                    <a:lnB>
                      <a:noFill/>
                    </a:lnB>
                    <a:solidFill>
                      <a:srgbClr val="FFFFFF"/>
                    </a:solidFill>
                  </a:tcPr>
                </a:tc>
                <a:tc>
                  <a:txBody>
                    <a:bodyPr/>
                    <a:lstStyle/>
                    <a:p>
                      <a:pPr algn="ctr" fontAlgn="b"/>
                      <a:r>
                        <a:rPr lang="it-IT" sz="600" b="1" i="0" u="none" strike="noStrike">
                          <a:latin typeface="Arial"/>
                        </a:rPr>
                        <a:t>0%</a:t>
                      </a:r>
                    </a:p>
                  </a:txBody>
                  <a:tcPr marL="0" marR="0" marT="0" marB="0" anchor="b">
                    <a:lnL>
                      <a:noFill/>
                    </a:lnL>
                    <a:lnR>
                      <a:noFill/>
                    </a:lnR>
                    <a:lnT>
                      <a:noFill/>
                    </a:lnT>
                    <a:lnB>
                      <a:noFill/>
                    </a:lnB>
                    <a:solidFill>
                      <a:srgbClr val="FFFFFF"/>
                    </a:solidFill>
                  </a:tcPr>
                </a:tc>
                <a:tc>
                  <a:txBody>
                    <a:bodyPr/>
                    <a:lstStyle/>
                    <a:p>
                      <a:pPr algn="ctr" fontAlgn="b"/>
                      <a:r>
                        <a:rPr lang="it-IT" sz="600" b="1" i="0" u="none" strike="noStrike">
                          <a:latin typeface="Arial"/>
                        </a:rPr>
                        <a:t>0%</a:t>
                      </a:r>
                    </a:p>
                  </a:txBody>
                  <a:tcPr marL="0" marR="0" marT="0" marB="0" anchor="b">
                    <a:lnL>
                      <a:noFill/>
                    </a:lnL>
                    <a:lnR>
                      <a:noFill/>
                    </a:lnR>
                    <a:lnT>
                      <a:noFill/>
                    </a:lnT>
                    <a:lnB>
                      <a:noFill/>
                    </a:lnB>
                    <a:solidFill>
                      <a:srgbClr val="FFFFFF"/>
                    </a:solidFill>
                  </a:tcPr>
                </a:tc>
                <a:tc>
                  <a:txBody>
                    <a:bodyPr/>
                    <a:lstStyle/>
                    <a:p>
                      <a:pPr algn="ctr" fontAlgn="b"/>
                      <a:r>
                        <a:rPr lang="it-IT" sz="600" b="1" i="0" u="none" strike="noStrike">
                          <a:latin typeface="Arial"/>
                        </a:rPr>
                        <a:t>0%</a:t>
                      </a:r>
                    </a:p>
                  </a:txBody>
                  <a:tcPr marL="0" marR="0" marT="0" marB="0" anchor="b">
                    <a:lnL>
                      <a:noFill/>
                    </a:lnL>
                    <a:lnR>
                      <a:noFill/>
                    </a:lnR>
                    <a:lnT>
                      <a:noFill/>
                    </a:lnT>
                    <a:lnB>
                      <a:noFill/>
                    </a:lnB>
                    <a:solidFill>
                      <a:srgbClr val="FFFFFF"/>
                    </a:solidFill>
                  </a:tcPr>
                </a:tc>
                <a:tc>
                  <a:txBody>
                    <a:bodyPr/>
                    <a:lstStyle/>
                    <a:p>
                      <a:pPr algn="ctr" fontAlgn="b"/>
                      <a:r>
                        <a:rPr lang="it-IT" sz="600" b="1" i="0" u="none" strike="noStrike">
                          <a:latin typeface="Arial"/>
                        </a:rPr>
                        <a:t>0%</a:t>
                      </a:r>
                    </a:p>
                  </a:txBody>
                  <a:tcPr marL="0" marR="0" marT="0" marB="0" anchor="b">
                    <a:lnL>
                      <a:noFill/>
                    </a:lnL>
                    <a:lnR>
                      <a:noFill/>
                    </a:lnR>
                    <a:lnT>
                      <a:noFill/>
                    </a:lnT>
                    <a:lnB>
                      <a:noFill/>
                    </a:lnB>
                    <a:solidFill>
                      <a:srgbClr val="FFFFFF"/>
                    </a:solidFill>
                  </a:tcPr>
                </a:tc>
                <a:tc>
                  <a:txBody>
                    <a:bodyPr/>
                    <a:lstStyle/>
                    <a:p>
                      <a:pPr algn="l" fontAlgn="b"/>
                      <a:r>
                        <a:rPr lang="it-IT" sz="600" b="1" i="0" u="none" strike="noStrike">
                          <a:latin typeface="Arial"/>
                        </a:rPr>
                        <a:t> </a:t>
                      </a:r>
                    </a:p>
                  </a:txBody>
                  <a:tcPr marL="0" marR="0" marT="0" marB="0" anchor="b">
                    <a:lnL>
                      <a:noFill/>
                    </a:lnL>
                    <a:lnR>
                      <a:noFill/>
                    </a:lnR>
                    <a:lnT>
                      <a:noFill/>
                    </a:lnT>
                    <a:lnB>
                      <a:noFill/>
                    </a:lnB>
                    <a:solidFill>
                      <a:srgbClr val="FFFFFF"/>
                    </a:solidFill>
                  </a:tcPr>
                </a:tc>
                <a:tc>
                  <a:txBody>
                    <a:bodyPr/>
                    <a:lstStyle/>
                    <a:p>
                      <a:pPr algn="ctr" fontAlgn="b"/>
                      <a:r>
                        <a:rPr lang="it-IT" sz="600" b="1" i="0" u="none" strike="noStrike">
                          <a:latin typeface="Arial"/>
                        </a:rPr>
                        <a:t>0%</a:t>
                      </a:r>
                    </a:p>
                  </a:txBody>
                  <a:tcPr marL="0" marR="0" marT="0" marB="0" anchor="b">
                    <a:lnL>
                      <a:noFill/>
                    </a:lnL>
                    <a:lnR>
                      <a:noFill/>
                    </a:lnR>
                    <a:lnT>
                      <a:noFill/>
                    </a:lnT>
                    <a:lnB>
                      <a:noFill/>
                    </a:lnB>
                    <a:solidFill>
                      <a:srgbClr val="FFFFFF"/>
                    </a:solidFill>
                  </a:tcPr>
                </a:tc>
              </a:tr>
              <a:tr h="87574">
                <a:tc>
                  <a:txBody>
                    <a:bodyPr/>
                    <a:lstStyle/>
                    <a:p>
                      <a:pPr algn="l" fontAlgn="b"/>
                      <a:r>
                        <a:rPr lang="it-IT"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r" fontAlgn="b"/>
                      <a:r>
                        <a:rPr lang="it-IT" sz="5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it-IT"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it-IT" sz="600" b="0" i="0" u="none" strike="noStrike">
                          <a:latin typeface="Arial"/>
                        </a:rPr>
                        <a:t> </a:t>
                      </a:r>
                    </a:p>
                  </a:txBody>
                  <a:tcPr marL="0" marR="0" marT="0" marB="0" anchor="b">
                    <a:lnL>
                      <a:noFill/>
                    </a:lnL>
                    <a:lnR>
                      <a:noFill/>
                    </a:lnR>
                    <a:lnT>
                      <a:noFill/>
                    </a:lnT>
                    <a:lnB w="25400" cap="flat" cmpd="dbl" algn="ctr">
                      <a:solidFill>
                        <a:srgbClr val="000000"/>
                      </a:solidFill>
                      <a:prstDash val="solid"/>
                      <a:round/>
                      <a:headEnd type="none" w="med" len="med"/>
                      <a:tailEnd type="none" w="med" len="med"/>
                    </a:lnB>
                    <a:solidFill>
                      <a:srgbClr val="FFFFFF"/>
                    </a:solidFill>
                  </a:tcPr>
                </a:tc>
                <a:tc>
                  <a:txBody>
                    <a:bodyPr/>
                    <a:lstStyle/>
                    <a:p>
                      <a:pPr algn="l" fontAlgn="b"/>
                      <a:r>
                        <a:rPr lang="it-IT" sz="600" b="0" i="0" u="none" strike="noStrike">
                          <a:latin typeface="Arial"/>
                        </a:rPr>
                        <a:t> </a:t>
                      </a:r>
                    </a:p>
                  </a:txBody>
                  <a:tcPr marL="0" marR="0" marT="0" marB="0" anchor="b">
                    <a:lnL>
                      <a:noFill/>
                    </a:lnL>
                    <a:lnR>
                      <a:noFill/>
                    </a:lnR>
                    <a:lnT>
                      <a:noFill/>
                    </a:lnT>
                    <a:lnB w="25400" cap="flat" cmpd="dbl" algn="ctr">
                      <a:solidFill>
                        <a:srgbClr val="000000"/>
                      </a:solidFill>
                      <a:prstDash val="solid"/>
                      <a:round/>
                      <a:headEnd type="none" w="med" len="med"/>
                      <a:tailEnd type="none" w="med" len="med"/>
                    </a:lnB>
                    <a:solidFill>
                      <a:srgbClr val="FFFFFF"/>
                    </a:solidFill>
                  </a:tcPr>
                </a:tc>
                <a:tc>
                  <a:txBody>
                    <a:bodyPr/>
                    <a:lstStyle/>
                    <a:p>
                      <a:pPr algn="l" fontAlgn="b"/>
                      <a:r>
                        <a:rPr lang="it-IT" sz="600" b="0" i="0" u="none" strike="noStrike">
                          <a:latin typeface="Arial"/>
                        </a:rPr>
                        <a:t> </a:t>
                      </a:r>
                    </a:p>
                  </a:txBody>
                  <a:tcPr marL="0" marR="0" marT="0" marB="0" anchor="b">
                    <a:lnL>
                      <a:noFill/>
                    </a:lnL>
                    <a:lnR>
                      <a:noFill/>
                    </a:lnR>
                    <a:lnT>
                      <a:noFill/>
                    </a:lnT>
                    <a:lnB w="25400" cap="flat" cmpd="dbl" algn="ctr">
                      <a:solidFill>
                        <a:srgbClr val="000000"/>
                      </a:solidFill>
                      <a:prstDash val="solid"/>
                      <a:round/>
                      <a:headEnd type="none" w="med" len="med"/>
                      <a:tailEnd type="none" w="med" len="med"/>
                    </a:lnB>
                    <a:solidFill>
                      <a:srgbClr val="FFFFFF"/>
                    </a:solidFill>
                  </a:tcPr>
                </a:tc>
                <a:tc>
                  <a:txBody>
                    <a:bodyPr/>
                    <a:lstStyle/>
                    <a:p>
                      <a:pPr algn="l" fontAlgn="b"/>
                      <a:r>
                        <a:rPr lang="it-IT" sz="600" b="0" i="0" u="none" strike="noStrike">
                          <a:latin typeface="Arial"/>
                        </a:rPr>
                        <a:t> </a:t>
                      </a:r>
                    </a:p>
                  </a:txBody>
                  <a:tcPr marL="0" marR="0" marT="0" marB="0" anchor="b">
                    <a:lnL>
                      <a:noFill/>
                    </a:lnL>
                    <a:lnR>
                      <a:noFill/>
                    </a:lnR>
                    <a:lnT>
                      <a:noFill/>
                    </a:lnT>
                    <a:lnB w="25400" cap="flat" cmpd="dbl" algn="ctr">
                      <a:solidFill>
                        <a:srgbClr val="000000"/>
                      </a:solidFill>
                      <a:prstDash val="solid"/>
                      <a:round/>
                      <a:headEnd type="none" w="med" len="med"/>
                      <a:tailEnd type="none" w="med" len="med"/>
                    </a:lnB>
                    <a:solidFill>
                      <a:srgbClr val="FFFFFF"/>
                    </a:solidFill>
                  </a:tcPr>
                </a:tc>
                <a:tc>
                  <a:txBody>
                    <a:bodyPr/>
                    <a:lstStyle/>
                    <a:p>
                      <a:pPr algn="l" fontAlgn="b"/>
                      <a:r>
                        <a:rPr lang="it-IT"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it-IT" sz="600" b="0" i="0" u="none" strike="noStrike">
                          <a:latin typeface="Arial"/>
                        </a:rPr>
                        <a:t> </a:t>
                      </a:r>
                    </a:p>
                  </a:txBody>
                  <a:tcPr marL="0" marR="0" marT="0" marB="0" anchor="b">
                    <a:lnL>
                      <a:noFill/>
                    </a:lnL>
                    <a:lnR>
                      <a:noFill/>
                    </a:lnR>
                    <a:lnT>
                      <a:noFill/>
                    </a:lnT>
                    <a:lnB w="25400" cap="flat" cmpd="dbl" algn="ctr">
                      <a:solidFill>
                        <a:srgbClr val="000000"/>
                      </a:solidFill>
                      <a:prstDash val="solid"/>
                      <a:round/>
                      <a:headEnd type="none" w="med" len="med"/>
                      <a:tailEnd type="none" w="med" len="med"/>
                    </a:lnB>
                    <a:solidFill>
                      <a:srgbClr val="FFFFFF"/>
                    </a:solidFill>
                  </a:tcPr>
                </a:tc>
              </a:tr>
              <a:tr h="173147">
                <a:tc>
                  <a:txBody>
                    <a:bodyPr/>
                    <a:lstStyle/>
                    <a:p>
                      <a:pPr algn="l" fontAlgn="b"/>
                      <a:r>
                        <a:rPr lang="it-IT"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r" fontAlgn="b"/>
                      <a:r>
                        <a:rPr lang="it-IT" sz="700" b="1" i="0" u="none" strike="noStrike">
                          <a:latin typeface="Arial"/>
                        </a:rPr>
                        <a:t>RISULTATO OPERATIVO</a:t>
                      </a:r>
                    </a:p>
                  </a:txBody>
                  <a:tcPr marL="0" marR="0" marT="0" marB="0" anchor="b">
                    <a:lnL>
                      <a:noFill/>
                    </a:lnL>
                    <a:lnR>
                      <a:noFill/>
                    </a:lnR>
                    <a:lnT>
                      <a:noFill/>
                    </a:lnT>
                    <a:lnB>
                      <a:noFill/>
                    </a:lnB>
                    <a:solidFill>
                      <a:srgbClr val="FFFFFF"/>
                    </a:solidFill>
                  </a:tcPr>
                </a:tc>
                <a:tc>
                  <a:txBody>
                    <a:bodyPr/>
                    <a:lstStyle/>
                    <a:p>
                      <a:pPr algn="l" fontAlgn="b"/>
                      <a:r>
                        <a:rPr lang="it-IT" sz="600" b="0" i="0" u="none" strike="noStrike">
                          <a:latin typeface="Arial"/>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it-IT" sz="700" b="0" i="0" u="none" strike="noStrike">
                          <a:latin typeface="Arial"/>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a:noFill/>
                    </a:lnB>
                    <a:solidFill>
                      <a:srgbClr val="FFFFFF"/>
                    </a:solidFill>
                  </a:tcPr>
                </a:tc>
                <a:tc>
                  <a:txBody>
                    <a:bodyPr/>
                    <a:lstStyle/>
                    <a:p>
                      <a:pPr algn="ctr" fontAlgn="b"/>
                      <a:r>
                        <a:rPr lang="it-IT" sz="700" b="0" i="0" u="none" strike="noStrike">
                          <a:latin typeface="Arial"/>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a:noFill/>
                    </a:lnB>
                    <a:solidFill>
                      <a:srgbClr val="FFFFFF"/>
                    </a:solidFill>
                  </a:tcPr>
                </a:tc>
                <a:tc>
                  <a:txBody>
                    <a:bodyPr/>
                    <a:lstStyle/>
                    <a:p>
                      <a:pPr algn="ctr" fontAlgn="b"/>
                      <a:r>
                        <a:rPr lang="it-IT" sz="700" b="0" i="0" u="none" strike="noStrike">
                          <a:latin typeface="Arial"/>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a:noFill/>
                    </a:lnB>
                    <a:solidFill>
                      <a:srgbClr val="FFFFFF"/>
                    </a:solidFill>
                  </a:tcPr>
                </a:tc>
                <a:tc>
                  <a:txBody>
                    <a:bodyPr/>
                    <a:lstStyle/>
                    <a:p>
                      <a:pPr algn="ctr" fontAlgn="b"/>
                      <a:r>
                        <a:rPr lang="it-IT" sz="700" b="0" i="0" u="none" strike="noStrike">
                          <a:latin typeface="Arial"/>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a:noFill/>
                    </a:lnB>
                    <a:solidFill>
                      <a:srgbClr val="FFFFFF"/>
                    </a:solidFill>
                  </a:tcPr>
                </a:tc>
                <a:tc>
                  <a:txBody>
                    <a:bodyPr/>
                    <a:lstStyle/>
                    <a:p>
                      <a:pPr algn="l" fontAlgn="b"/>
                      <a:r>
                        <a:rPr lang="it-IT" sz="700" b="0"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it-IT" sz="700" b="0" i="0" u="none" strike="noStrike">
                          <a:latin typeface="Arial"/>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a:noFill/>
                    </a:lnB>
                    <a:solidFill>
                      <a:srgbClr val="FFFFFF"/>
                    </a:solidFill>
                  </a:tcPr>
                </a:tc>
              </a:tr>
              <a:tr h="90180">
                <a:tc>
                  <a:txBody>
                    <a:bodyPr/>
                    <a:lstStyle/>
                    <a:p>
                      <a:pPr algn="l" fontAlgn="b"/>
                      <a:r>
                        <a:rPr lang="it-IT"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r" fontAlgn="b"/>
                      <a:r>
                        <a:rPr lang="it-IT" sz="600" b="1" i="0" u="none" strike="noStrike">
                          <a:latin typeface="Arial"/>
                        </a:rPr>
                        <a:t>% su VP</a:t>
                      </a:r>
                    </a:p>
                  </a:txBody>
                  <a:tcPr marL="0" marR="0" marT="0" marB="0" anchor="b">
                    <a:lnL>
                      <a:noFill/>
                    </a:lnL>
                    <a:lnR>
                      <a:noFill/>
                    </a:lnR>
                    <a:lnT>
                      <a:noFill/>
                    </a:lnT>
                    <a:lnB>
                      <a:noFill/>
                    </a:lnB>
                    <a:solidFill>
                      <a:srgbClr val="FFFFFF"/>
                    </a:solidFill>
                  </a:tcPr>
                </a:tc>
                <a:tc>
                  <a:txBody>
                    <a:bodyPr/>
                    <a:lstStyle/>
                    <a:p>
                      <a:pPr algn="l" fontAlgn="b"/>
                      <a:r>
                        <a:rPr lang="it-IT" sz="600" b="1" i="0" u="none" strike="noStrike">
                          <a:latin typeface="Arial"/>
                        </a:rPr>
                        <a:t> </a:t>
                      </a:r>
                    </a:p>
                  </a:txBody>
                  <a:tcPr marL="0" marR="0" marT="0" marB="0" anchor="b">
                    <a:lnL>
                      <a:noFill/>
                    </a:lnL>
                    <a:lnR>
                      <a:noFill/>
                    </a:lnR>
                    <a:lnT>
                      <a:noFill/>
                    </a:lnT>
                    <a:lnB>
                      <a:noFill/>
                    </a:lnB>
                    <a:solidFill>
                      <a:srgbClr val="FFFFFF"/>
                    </a:solidFill>
                  </a:tcPr>
                </a:tc>
                <a:tc>
                  <a:txBody>
                    <a:bodyPr/>
                    <a:lstStyle/>
                    <a:p>
                      <a:pPr algn="ctr" fontAlgn="b"/>
                      <a:r>
                        <a:rPr lang="it-IT" sz="600" b="1" i="0" u="none" strike="noStrike">
                          <a:latin typeface="Arial"/>
                        </a:rPr>
                        <a:t>0%</a:t>
                      </a:r>
                    </a:p>
                  </a:txBody>
                  <a:tcPr marL="0" marR="0" marT="0" marB="0" anchor="b">
                    <a:lnL>
                      <a:noFill/>
                    </a:lnL>
                    <a:lnR>
                      <a:noFill/>
                    </a:lnR>
                    <a:lnT>
                      <a:noFill/>
                    </a:lnT>
                    <a:lnB>
                      <a:noFill/>
                    </a:lnB>
                    <a:solidFill>
                      <a:srgbClr val="FFFFFF"/>
                    </a:solidFill>
                  </a:tcPr>
                </a:tc>
                <a:tc>
                  <a:txBody>
                    <a:bodyPr/>
                    <a:lstStyle/>
                    <a:p>
                      <a:pPr algn="ctr" fontAlgn="b"/>
                      <a:r>
                        <a:rPr lang="it-IT" sz="600" b="1" i="0" u="none" strike="noStrike">
                          <a:latin typeface="Arial"/>
                        </a:rPr>
                        <a:t>0%</a:t>
                      </a:r>
                    </a:p>
                  </a:txBody>
                  <a:tcPr marL="0" marR="0" marT="0" marB="0" anchor="b">
                    <a:lnL>
                      <a:noFill/>
                    </a:lnL>
                    <a:lnR>
                      <a:noFill/>
                    </a:lnR>
                    <a:lnT>
                      <a:noFill/>
                    </a:lnT>
                    <a:lnB>
                      <a:noFill/>
                    </a:lnB>
                    <a:solidFill>
                      <a:srgbClr val="FFFFFF"/>
                    </a:solidFill>
                  </a:tcPr>
                </a:tc>
                <a:tc>
                  <a:txBody>
                    <a:bodyPr/>
                    <a:lstStyle/>
                    <a:p>
                      <a:pPr algn="ctr" fontAlgn="b"/>
                      <a:r>
                        <a:rPr lang="it-IT" sz="600" b="1" i="0" u="none" strike="noStrike">
                          <a:latin typeface="Arial"/>
                        </a:rPr>
                        <a:t>0%</a:t>
                      </a:r>
                    </a:p>
                  </a:txBody>
                  <a:tcPr marL="0" marR="0" marT="0" marB="0" anchor="b">
                    <a:lnL>
                      <a:noFill/>
                    </a:lnL>
                    <a:lnR>
                      <a:noFill/>
                    </a:lnR>
                    <a:lnT>
                      <a:noFill/>
                    </a:lnT>
                    <a:lnB>
                      <a:noFill/>
                    </a:lnB>
                    <a:solidFill>
                      <a:srgbClr val="FFFFFF"/>
                    </a:solidFill>
                  </a:tcPr>
                </a:tc>
                <a:tc>
                  <a:txBody>
                    <a:bodyPr/>
                    <a:lstStyle/>
                    <a:p>
                      <a:pPr algn="ctr" fontAlgn="b"/>
                      <a:r>
                        <a:rPr lang="it-IT" sz="600" b="1" i="0" u="none" strike="noStrike">
                          <a:latin typeface="Arial"/>
                        </a:rPr>
                        <a:t>0%</a:t>
                      </a:r>
                    </a:p>
                  </a:txBody>
                  <a:tcPr marL="0" marR="0" marT="0" marB="0" anchor="b">
                    <a:lnL>
                      <a:noFill/>
                    </a:lnL>
                    <a:lnR>
                      <a:noFill/>
                    </a:lnR>
                    <a:lnT>
                      <a:noFill/>
                    </a:lnT>
                    <a:lnB>
                      <a:noFill/>
                    </a:lnB>
                    <a:solidFill>
                      <a:srgbClr val="FFFFFF"/>
                    </a:solidFill>
                  </a:tcPr>
                </a:tc>
                <a:tc>
                  <a:txBody>
                    <a:bodyPr/>
                    <a:lstStyle/>
                    <a:p>
                      <a:pPr algn="l" fontAlgn="b"/>
                      <a:r>
                        <a:rPr lang="it-IT" sz="600" b="1" i="0" u="none" strike="noStrike">
                          <a:latin typeface="Arial"/>
                        </a:rPr>
                        <a:t> </a:t>
                      </a:r>
                    </a:p>
                  </a:txBody>
                  <a:tcPr marL="0" marR="0" marT="0" marB="0" anchor="b">
                    <a:lnL>
                      <a:noFill/>
                    </a:lnL>
                    <a:lnR>
                      <a:noFill/>
                    </a:lnR>
                    <a:lnT>
                      <a:noFill/>
                    </a:lnT>
                    <a:lnB>
                      <a:noFill/>
                    </a:lnB>
                    <a:solidFill>
                      <a:srgbClr val="FFFFFF"/>
                    </a:solidFill>
                  </a:tcPr>
                </a:tc>
                <a:tc>
                  <a:txBody>
                    <a:bodyPr/>
                    <a:lstStyle/>
                    <a:p>
                      <a:pPr algn="ctr" fontAlgn="b"/>
                      <a:r>
                        <a:rPr lang="it-IT" sz="600" b="1" i="0" u="none" strike="noStrike">
                          <a:latin typeface="Arial"/>
                        </a:rPr>
                        <a:t>0%</a:t>
                      </a:r>
                    </a:p>
                  </a:txBody>
                  <a:tcPr marL="0" marR="0" marT="0" marB="0" anchor="b">
                    <a:lnL>
                      <a:noFill/>
                    </a:lnL>
                    <a:lnR>
                      <a:noFill/>
                    </a:lnR>
                    <a:lnT>
                      <a:noFill/>
                    </a:lnT>
                    <a:lnB>
                      <a:noFill/>
                    </a:lnB>
                    <a:solidFill>
                      <a:srgbClr val="FFFFFF"/>
                    </a:solidFill>
                  </a:tcPr>
                </a:tc>
              </a:tr>
              <a:tr h="87574">
                <a:tc>
                  <a:txBody>
                    <a:bodyPr/>
                    <a:lstStyle/>
                    <a:p>
                      <a:pPr algn="l" fontAlgn="b"/>
                      <a:r>
                        <a:rPr lang="it-IT"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r" fontAlgn="b"/>
                      <a:r>
                        <a:rPr lang="it-IT"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it-IT"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it-IT" sz="600" b="0" i="0" u="none" strike="noStrike">
                          <a:latin typeface="Arial"/>
                        </a:rPr>
                        <a:t> </a:t>
                      </a:r>
                    </a:p>
                  </a:txBody>
                  <a:tcPr marL="0" marR="0" marT="0" marB="0" anchor="b">
                    <a:lnL>
                      <a:noFill/>
                    </a:lnL>
                    <a:lnR>
                      <a:noFill/>
                    </a:lnR>
                    <a:lnT>
                      <a:noFill/>
                    </a:lnT>
                    <a:lnB w="25400" cap="flat" cmpd="dbl" algn="ctr">
                      <a:solidFill>
                        <a:srgbClr val="000000"/>
                      </a:solidFill>
                      <a:prstDash val="solid"/>
                      <a:round/>
                      <a:headEnd type="none" w="med" len="med"/>
                      <a:tailEnd type="none" w="med" len="med"/>
                    </a:lnB>
                    <a:solidFill>
                      <a:srgbClr val="FFFFFF"/>
                    </a:solidFill>
                  </a:tcPr>
                </a:tc>
                <a:tc>
                  <a:txBody>
                    <a:bodyPr/>
                    <a:lstStyle/>
                    <a:p>
                      <a:pPr algn="l" fontAlgn="b"/>
                      <a:r>
                        <a:rPr lang="it-IT" sz="600" b="0" i="0" u="none" strike="noStrike">
                          <a:latin typeface="Arial"/>
                        </a:rPr>
                        <a:t> </a:t>
                      </a:r>
                    </a:p>
                  </a:txBody>
                  <a:tcPr marL="0" marR="0" marT="0" marB="0" anchor="b">
                    <a:lnL>
                      <a:noFill/>
                    </a:lnL>
                    <a:lnR>
                      <a:noFill/>
                    </a:lnR>
                    <a:lnT>
                      <a:noFill/>
                    </a:lnT>
                    <a:lnB w="25400" cap="flat" cmpd="dbl" algn="ctr">
                      <a:solidFill>
                        <a:srgbClr val="000000"/>
                      </a:solidFill>
                      <a:prstDash val="solid"/>
                      <a:round/>
                      <a:headEnd type="none" w="med" len="med"/>
                      <a:tailEnd type="none" w="med" len="med"/>
                    </a:lnB>
                    <a:solidFill>
                      <a:srgbClr val="FFFFFF"/>
                    </a:solidFill>
                  </a:tcPr>
                </a:tc>
                <a:tc>
                  <a:txBody>
                    <a:bodyPr/>
                    <a:lstStyle/>
                    <a:p>
                      <a:pPr algn="l" fontAlgn="b"/>
                      <a:r>
                        <a:rPr lang="it-IT" sz="600" b="0" i="0" u="none" strike="noStrike">
                          <a:latin typeface="Arial"/>
                        </a:rPr>
                        <a:t> </a:t>
                      </a:r>
                    </a:p>
                  </a:txBody>
                  <a:tcPr marL="0" marR="0" marT="0" marB="0" anchor="b">
                    <a:lnL>
                      <a:noFill/>
                    </a:lnL>
                    <a:lnR>
                      <a:noFill/>
                    </a:lnR>
                    <a:lnT>
                      <a:noFill/>
                    </a:lnT>
                    <a:lnB w="25400" cap="flat" cmpd="dbl" algn="ctr">
                      <a:solidFill>
                        <a:srgbClr val="000000"/>
                      </a:solidFill>
                      <a:prstDash val="solid"/>
                      <a:round/>
                      <a:headEnd type="none" w="med" len="med"/>
                      <a:tailEnd type="none" w="med" len="med"/>
                    </a:lnB>
                    <a:solidFill>
                      <a:srgbClr val="FFFFFF"/>
                    </a:solidFill>
                  </a:tcPr>
                </a:tc>
                <a:tc>
                  <a:txBody>
                    <a:bodyPr/>
                    <a:lstStyle/>
                    <a:p>
                      <a:pPr algn="l" fontAlgn="b"/>
                      <a:r>
                        <a:rPr lang="it-IT" sz="600" b="0" i="0" u="none" strike="noStrike">
                          <a:latin typeface="Arial"/>
                        </a:rPr>
                        <a:t> </a:t>
                      </a:r>
                    </a:p>
                  </a:txBody>
                  <a:tcPr marL="0" marR="0" marT="0" marB="0" anchor="b">
                    <a:lnL>
                      <a:noFill/>
                    </a:lnL>
                    <a:lnR>
                      <a:noFill/>
                    </a:lnR>
                    <a:lnT>
                      <a:noFill/>
                    </a:lnT>
                    <a:lnB w="25400" cap="flat" cmpd="dbl" algn="ctr">
                      <a:solidFill>
                        <a:srgbClr val="000000"/>
                      </a:solidFill>
                      <a:prstDash val="solid"/>
                      <a:round/>
                      <a:headEnd type="none" w="med" len="med"/>
                      <a:tailEnd type="none" w="med" len="med"/>
                    </a:lnB>
                    <a:solidFill>
                      <a:srgbClr val="FFFFFF"/>
                    </a:solidFill>
                  </a:tcPr>
                </a:tc>
                <a:tc>
                  <a:txBody>
                    <a:bodyPr/>
                    <a:lstStyle/>
                    <a:p>
                      <a:pPr algn="l" fontAlgn="b"/>
                      <a:r>
                        <a:rPr lang="it-IT"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it-IT" sz="600" b="0" i="0" u="none" strike="noStrike">
                          <a:latin typeface="Arial"/>
                        </a:rPr>
                        <a:t> </a:t>
                      </a:r>
                    </a:p>
                  </a:txBody>
                  <a:tcPr marL="0" marR="0" marT="0" marB="0" anchor="b">
                    <a:lnL>
                      <a:noFill/>
                    </a:lnL>
                    <a:lnR>
                      <a:noFill/>
                    </a:lnR>
                    <a:lnT>
                      <a:noFill/>
                    </a:lnT>
                    <a:lnB w="25400" cap="flat" cmpd="dbl" algn="ctr">
                      <a:solidFill>
                        <a:srgbClr val="000000"/>
                      </a:solidFill>
                      <a:prstDash val="solid"/>
                      <a:round/>
                      <a:headEnd type="none" w="med" len="med"/>
                      <a:tailEnd type="none" w="med" len="med"/>
                    </a:lnB>
                    <a:solidFill>
                      <a:srgbClr val="FFFFFF"/>
                    </a:solidFill>
                  </a:tcPr>
                </a:tc>
              </a:tr>
              <a:tr h="102169">
                <a:tc>
                  <a:txBody>
                    <a:bodyPr/>
                    <a:lstStyle/>
                    <a:p>
                      <a:pPr algn="l" fontAlgn="b"/>
                      <a:r>
                        <a:rPr lang="it-IT"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r" fontAlgn="b"/>
                      <a:r>
                        <a:rPr lang="it-IT" sz="700" b="1" i="0" u="none" strike="noStrike">
                          <a:latin typeface="Arial"/>
                        </a:rPr>
                        <a:t>INVESTIMENTI</a:t>
                      </a:r>
                    </a:p>
                  </a:txBody>
                  <a:tcPr marL="0" marR="0" marT="0" marB="0" anchor="b">
                    <a:lnL>
                      <a:noFill/>
                    </a:lnL>
                    <a:lnR>
                      <a:noFill/>
                    </a:lnR>
                    <a:lnT>
                      <a:noFill/>
                    </a:lnT>
                    <a:lnB>
                      <a:noFill/>
                    </a:lnB>
                    <a:solidFill>
                      <a:srgbClr val="FFFFFF"/>
                    </a:solidFill>
                  </a:tcPr>
                </a:tc>
                <a:tc>
                  <a:txBody>
                    <a:bodyPr/>
                    <a:lstStyle/>
                    <a:p>
                      <a:pPr algn="l" fontAlgn="b"/>
                      <a:r>
                        <a:rPr lang="it-IT" sz="600" b="0" i="0" u="none" strike="noStrike">
                          <a:latin typeface="Arial"/>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it-IT" sz="700" b="0" i="0" u="none" strike="noStrike">
                          <a:latin typeface="Arial"/>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a:noFill/>
                    </a:lnB>
                    <a:solidFill>
                      <a:srgbClr val="FFFFFF"/>
                    </a:solidFill>
                  </a:tcPr>
                </a:tc>
                <a:tc>
                  <a:txBody>
                    <a:bodyPr/>
                    <a:lstStyle/>
                    <a:p>
                      <a:pPr algn="ctr" fontAlgn="b"/>
                      <a:r>
                        <a:rPr lang="it-IT" sz="700" b="0" i="0" u="none" strike="noStrike">
                          <a:latin typeface="Arial"/>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a:noFill/>
                    </a:lnB>
                    <a:solidFill>
                      <a:srgbClr val="FFFFFF"/>
                    </a:solidFill>
                  </a:tcPr>
                </a:tc>
                <a:tc>
                  <a:txBody>
                    <a:bodyPr/>
                    <a:lstStyle/>
                    <a:p>
                      <a:pPr algn="ctr" fontAlgn="b"/>
                      <a:r>
                        <a:rPr lang="it-IT" sz="700" b="0" i="0" u="none" strike="noStrike">
                          <a:latin typeface="Arial"/>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a:noFill/>
                    </a:lnB>
                    <a:solidFill>
                      <a:srgbClr val="FFFFFF"/>
                    </a:solidFill>
                  </a:tcPr>
                </a:tc>
                <a:tc>
                  <a:txBody>
                    <a:bodyPr/>
                    <a:lstStyle/>
                    <a:p>
                      <a:pPr algn="ctr" fontAlgn="b"/>
                      <a:r>
                        <a:rPr lang="it-IT" sz="700" b="0" i="0" u="none" strike="noStrike">
                          <a:latin typeface="Arial"/>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a:noFill/>
                    </a:lnB>
                    <a:solidFill>
                      <a:srgbClr val="FFFFFF"/>
                    </a:solidFill>
                  </a:tcPr>
                </a:tc>
                <a:tc>
                  <a:txBody>
                    <a:bodyPr/>
                    <a:lstStyle/>
                    <a:p>
                      <a:pPr algn="l" fontAlgn="b"/>
                      <a:r>
                        <a:rPr lang="it-IT" sz="700" b="0"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it-IT" sz="700" b="0" i="0" u="none" strike="noStrike">
                          <a:latin typeface="Arial"/>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a:noFill/>
                    </a:lnB>
                    <a:solidFill>
                      <a:srgbClr val="FFFFFF"/>
                    </a:solidFill>
                  </a:tcPr>
                </a:tc>
              </a:tr>
              <a:tr h="102169">
                <a:tc>
                  <a:txBody>
                    <a:bodyPr/>
                    <a:lstStyle/>
                    <a:p>
                      <a:pPr algn="l" fontAlgn="b"/>
                      <a:r>
                        <a:rPr lang="it-IT"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r" fontAlgn="b"/>
                      <a:r>
                        <a:rPr lang="it-IT"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it-IT"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it-IT" sz="700" b="0" i="0" u="none" strike="noStrike">
                          <a:latin typeface="Arial"/>
                        </a:rPr>
                        <a:t> </a:t>
                      </a:r>
                    </a:p>
                  </a:txBody>
                  <a:tcPr marL="0" marR="0" marT="0" marB="0" anchor="b">
                    <a:lnL>
                      <a:noFill/>
                    </a:lnL>
                    <a:lnR>
                      <a:noFill/>
                    </a:lnR>
                    <a:lnT>
                      <a:noFill/>
                    </a:lnT>
                    <a:lnB w="25400" cap="flat" cmpd="dbl" algn="ctr">
                      <a:solidFill>
                        <a:srgbClr val="000000"/>
                      </a:solidFill>
                      <a:prstDash val="solid"/>
                      <a:round/>
                      <a:headEnd type="none" w="med" len="med"/>
                      <a:tailEnd type="none" w="med" len="med"/>
                    </a:lnB>
                    <a:solidFill>
                      <a:srgbClr val="FFFFFF"/>
                    </a:solidFill>
                  </a:tcPr>
                </a:tc>
                <a:tc>
                  <a:txBody>
                    <a:bodyPr/>
                    <a:lstStyle/>
                    <a:p>
                      <a:pPr algn="l" fontAlgn="b"/>
                      <a:r>
                        <a:rPr lang="it-IT" sz="700" b="0" i="0" u="none" strike="noStrike">
                          <a:latin typeface="Arial"/>
                        </a:rPr>
                        <a:t> </a:t>
                      </a:r>
                    </a:p>
                  </a:txBody>
                  <a:tcPr marL="0" marR="0" marT="0" marB="0" anchor="b">
                    <a:lnL>
                      <a:noFill/>
                    </a:lnL>
                    <a:lnR>
                      <a:noFill/>
                    </a:lnR>
                    <a:lnT>
                      <a:noFill/>
                    </a:lnT>
                    <a:lnB w="25400" cap="flat" cmpd="dbl" algn="ctr">
                      <a:solidFill>
                        <a:srgbClr val="000000"/>
                      </a:solidFill>
                      <a:prstDash val="solid"/>
                      <a:round/>
                      <a:headEnd type="none" w="med" len="med"/>
                      <a:tailEnd type="none" w="med" len="med"/>
                    </a:lnB>
                    <a:solidFill>
                      <a:srgbClr val="FFFFFF"/>
                    </a:solidFill>
                  </a:tcPr>
                </a:tc>
                <a:tc>
                  <a:txBody>
                    <a:bodyPr/>
                    <a:lstStyle/>
                    <a:p>
                      <a:pPr algn="l" fontAlgn="b"/>
                      <a:r>
                        <a:rPr lang="it-IT" sz="700" b="0" i="0" u="none" strike="noStrike">
                          <a:latin typeface="Arial"/>
                        </a:rPr>
                        <a:t> </a:t>
                      </a:r>
                    </a:p>
                  </a:txBody>
                  <a:tcPr marL="0" marR="0" marT="0" marB="0" anchor="b">
                    <a:lnL>
                      <a:noFill/>
                    </a:lnL>
                    <a:lnR>
                      <a:noFill/>
                    </a:lnR>
                    <a:lnT>
                      <a:noFill/>
                    </a:lnT>
                    <a:lnB w="25400" cap="flat" cmpd="dbl" algn="ctr">
                      <a:solidFill>
                        <a:srgbClr val="000000"/>
                      </a:solidFill>
                      <a:prstDash val="solid"/>
                      <a:round/>
                      <a:headEnd type="none" w="med" len="med"/>
                      <a:tailEnd type="none" w="med" len="med"/>
                    </a:lnB>
                    <a:solidFill>
                      <a:srgbClr val="FFFFFF"/>
                    </a:solidFill>
                  </a:tcPr>
                </a:tc>
                <a:tc>
                  <a:txBody>
                    <a:bodyPr/>
                    <a:lstStyle/>
                    <a:p>
                      <a:pPr algn="l" fontAlgn="b"/>
                      <a:r>
                        <a:rPr lang="it-IT" sz="700" b="0" i="0" u="none" strike="noStrike">
                          <a:latin typeface="Arial"/>
                        </a:rPr>
                        <a:t> </a:t>
                      </a:r>
                    </a:p>
                  </a:txBody>
                  <a:tcPr marL="0" marR="0" marT="0" marB="0" anchor="b">
                    <a:lnL>
                      <a:noFill/>
                    </a:lnL>
                    <a:lnR>
                      <a:noFill/>
                    </a:lnR>
                    <a:lnT>
                      <a:noFill/>
                    </a:lnT>
                    <a:lnB w="25400" cap="flat" cmpd="dbl" algn="ctr">
                      <a:solidFill>
                        <a:srgbClr val="000000"/>
                      </a:solidFill>
                      <a:prstDash val="solid"/>
                      <a:round/>
                      <a:headEnd type="none" w="med" len="med"/>
                      <a:tailEnd type="none" w="med" len="med"/>
                    </a:lnB>
                    <a:solidFill>
                      <a:srgbClr val="FFFFFF"/>
                    </a:solidFill>
                  </a:tcPr>
                </a:tc>
                <a:tc>
                  <a:txBody>
                    <a:bodyPr/>
                    <a:lstStyle/>
                    <a:p>
                      <a:pPr algn="l" fontAlgn="b"/>
                      <a:r>
                        <a:rPr lang="it-IT" sz="7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it-IT" sz="700" b="0" i="0" u="none" strike="noStrike">
                          <a:latin typeface="Arial"/>
                        </a:rPr>
                        <a:t> </a:t>
                      </a:r>
                    </a:p>
                  </a:txBody>
                  <a:tcPr marL="0" marR="0" marT="0" marB="0" anchor="b">
                    <a:lnL>
                      <a:noFill/>
                    </a:lnL>
                    <a:lnR>
                      <a:noFill/>
                    </a:lnR>
                    <a:lnT>
                      <a:noFill/>
                    </a:lnT>
                    <a:lnB w="25400" cap="flat" cmpd="dbl" algn="ctr">
                      <a:solidFill>
                        <a:srgbClr val="000000"/>
                      </a:solidFill>
                      <a:prstDash val="solid"/>
                      <a:round/>
                      <a:headEnd type="none" w="med" len="med"/>
                      <a:tailEnd type="none" w="med" len="med"/>
                    </a:lnB>
                    <a:solidFill>
                      <a:srgbClr val="FFFFFF"/>
                    </a:solidFill>
                  </a:tcPr>
                </a:tc>
              </a:tr>
              <a:tr h="102169">
                <a:tc>
                  <a:txBody>
                    <a:bodyPr/>
                    <a:lstStyle/>
                    <a:p>
                      <a:pPr algn="l" fontAlgn="b"/>
                      <a:r>
                        <a:rPr lang="it-IT"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r" fontAlgn="b"/>
                      <a:r>
                        <a:rPr lang="it-IT" sz="700" b="1" i="0" u="none" strike="noStrike">
                          <a:latin typeface="Arial"/>
                        </a:rPr>
                        <a:t>CIRCOLANTE</a:t>
                      </a:r>
                    </a:p>
                  </a:txBody>
                  <a:tcPr marL="0" marR="0" marT="0" marB="0" anchor="b">
                    <a:lnL>
                      <a:noFill/>
                    </a:lnL>
                    <a:lnR>
                      <a:noFill/>
                    </a:lnR>
                    <a:lnT>
                      <a:noFill/>
                    </a:lnT>
                    <a:lnB>
                      <a:noFill/>
                    </a:lnB>
                    <a:solidFill>
                      <a:srgbClr val="FFFFFF"/>
                    </a:solidFill>
                  </a:tcPr>
                </a:tc>
                <a:tc>
                  <a:txBody>
                    <a:bodyPr/>
                    <a:lstStyle/>
                    <a:p>
                      <a:pPr algn="l" fontAlgn="b"/>
                      <a:r>
                        <a:rPr lang="it-IT" sz="600" b="0" i="0" u="none" strike="noStrike">
                          <a:latin typeface="Arial"/>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it-IT" sz="700" b="0" i="0" u="none" strike="noStrike">
                          <a:latin typeface="Arial"/>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a:noFill/>
                    </a:lnB>
                    <a:solidFill>
                      <a:srgbClr val="FFFFFF"/>
                    </a:solidFill>
                  </a:tcPr>
                </a:tc>
                <a:tc>
                  <a:txBody>
                    <a:bodyPr/>
                    <a:lstStyle/>
                    <a:p>
                      <a:pPr algn="ctr" fontAlgn="b"/>
                      <a:r>
                        <a:rPr lang="it-IT" sz="700" b="0" i="0" u="none" strike="noStrike">
                          <a:latin typeface="Arial"/>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a:noFill/>
                    </a:lnB>
                    <a:solidFill>
                      <a:srgbClr val="FFFFFF"/>
                    </a:solidFill>
                  </a:tcPr>
                </a:tc>
                <a:tc>
                  <a:txBody>
                    <a:bodyPr/>
                    <a:lstStyle/>
                    <a:p>
                      <a:pPr algn="ctr" fontAlgn="b"/>
                      <a:r>
                        <a:rPr lang="it-IT" sz="700" b="0" i="0" u="none" strike="noStrike">
                          <a:latin typeface="Arial"/>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a:noFill/>
                    </a:lnB>
                    <a:solidFill>
                      <a:srgbClr val="FFFFFF"/>
                    </a:solidFill>
                  </a:tcPr>
                </a:tc>
                <a:tc>
                  <a:txBody>
                    <a:bodyPr/>
                    <a:lstStyle/>
                    <a:p>
                      <a:pPr algn="ctr" fontAlgn="b"/>
                      <a:r>
                        <a:rPr lang="it-IT" sz="700" b="0" i="0" u="none" strike="noStrike">
                          <a:latin typeface="Arial"/>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a:noFill/>
                    </a:lnB>
                    <a:solidFill>
                      <a:srgbClr val="FFFFFF"/>
                    </a:solidFill>
                  </a:tcPr>
                </a:tc>
                <a:tc>
                  <a:txBody>
                    <a:bodyPr/>
                    <a:lstStyle/>
                    <a:p>
                      <a:pPr algn="l" fontAlgn="b"/>
                      <a:r>
                        <a:rPr lang="it-IT" sz="700" b="0"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it-IT" sz="700" b="0" i="0" u="none" strike="noStrike">
                          <a:latin typeface="Arial"/>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a:noFill/>
                    </a:lnB>
                    <a:solidFill>
                      <a:srgbClr val="FFFFFF"/>
                    </a:solidFill>
                  </a:tcPr>
                </a:tc>
              </a:tr>
              <a:tr h="102169">
                <a:tc>
                  <a:txBody>
                    <a:bodyPr/>
                    <a:lstStyle/>
                    <a:p>
                      <a:pPr algn="l" fontAlgn="b"/>
                      <a:r>
                        <a:rPr lang="it-IT"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r" fontAlgn="b"/>
                      <a:r>
                        <a:rPr lang="it-IT"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it-IT"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it-IT" sz="700" b="0" i="0" u="none" strike="noStrike">
                          <a:latin typeface="Arial"/>
                        </a:rPr>
                        <a:t> </a:t>
                      </a:r>
                    </a:p>
                  </a:txBody>
                  <a:tcPr marL="0" marR="0" marT="0" marB="0" anchor="b">
                    <a:lnL>
                      <a:noFill/>
                    </a:lnL>
                    <a:lnR>
                      <a:noFill/>
                    </a:lnR>
                    <a:lnT>
                      <a:noFill/>
                    </a:lnT>
                    <a:lnB w="25400" cap="flat" cmpd="dbl" algn="ctr">
                      <a:solidFill>
                        <a:srgbClr val="000000"/>
                      </a:solidFill>
                      <a:prstDash val="solid"/>
                      <a:round/>
                      <a:headEnd type="none" w="med" len="med"/>
                      <a:tailEnd type="none" w="med" len="med"/>
                    </a:lnB>
                    <a:solidFill>
                      <a:srgbClr val="FFFFFF"/>
                    </a:solidFill>
                  </a:tcPr>
                </a:tc>
                <a:tc>
                  <a:txBody>
                    <a:bodyPr/>
                    <a:lstStyle/>
                    <a:p>
                      <a:pPr algn="l" fontAlgn="b"/>
                      <a:r>
                        <a:rPr lang="it-IT" sz="700" b="0" i="0" u="none" strike="noStrike">
                          <a:latin typeface="Arial"/>
                        </a:rPr>
                        <a:t> </a:t>
                      </a:r>
                    </a:p>
                  </a:txBody>
                  <a:tcPr marL="0" marR="0" marT="0" marB="0" anchor="b">
                    <a:lnL>
                      <a:noFill/>
                    </a:lnL>
                    <a:lnR>
                      <a:noFill/>
                    </a:lnR>
                    <a:lnT>
                      <a:noFill/>
                    </a:lnT>
                    <a:lnB w="25400" cap="flat" cmpd="dbl" algn="ctr">
                      <a:solidFill>
                        <a:srgbClr val="000000"/>
                      </a:solidFill>
                      <a:prstDash val="solid"/>
                      <a:round/>
                      <a:headEnd type="none" w="med" len="med"/>
                      <a:tailEnd type="none" w="med" len="med"/>
                    </a:lnB>
                    <a:solidFill>
                      <a:srgbClr val="FFFFFF"/>
                    </a:solidFill>
                  </a:tcPr>
                </a:tc>
                <a:tc>
                  <a:txBody>
                    <a:bodyPr/>
                    <a:lstStyle/>
                    <a:p>
                      <a:pPr algn="l" fontAlgn="b"/>
                      <a:r>
                        <a:rPr lang="it-IT" sz="700" b="0" i="0" u="none" strike="noStrike">
                          <a:latin typeface="Arial"/>
                        </a:rPr>
                        <a:t> </a:t>
                      </a:r>
                    </a:p>
                  </a:txBody>
                  <a:tcPr marL="0" marR="0" marT="0" marB="0" anchor="b">
                    <a:lnL>
                      <a:noFill/>
                    </a:lnL>
                    <a:lnR>
                      <a:noFill/>
                    </a:lnR>
                    <a:lnT>
                      <a:noFill/>
                    </a:lnT>
                    <a:lnB w="25400" cap="flat" cmpd="dbl" algn="ctr">
                      <a:solidFill>
                        <a:srgbClr val="000000"/>
                      </a:solidFill>
                      <a:prstDash val="solid"/>
                      <a:round/>
                      <a:headEnd type="none" w="med" len="med"/>
                      <a:tailEnd type="none" w="med" len="med"/>
                    </a:lnB>
                    <a:solidFill>
                      <a:srgbClr val="FFFFFF"/>
                    </a:solidFill>
                  </a:tcPr>
                </a:tc>
                <a:tc>
                  <a:txBody>
                    <a:bodyPr/>
                    <a:lstStyle/>
                    <a:p>
                      <a:pPr algn="l" fontAlgn="b"/>
                      <a:r>
                        <a:rPr lang="it-IT" sz="700" b="0" i="0" u="none" strike="noStrike">
                          <a:latin typeface="Arial"/>
                        </a:rPr>
                        <a:t> </a:t>
                      </a:r>
                    </a:p>
                  </a:txBody>
                  <a:tcPr marL="0" marR="0" marT="0" marB="0" anchor="b">
                    <a:lnL>
                      <a:noFill/>
                    </a:lnL>
                    <a:lnR>
                      <a:noFill/>
                    </a:lnR>
                    <a:lnT>
                      <a:noFill/>
                    </a:lnT>
                    <a:lnB w="25400" cap="flat" cmpd="dbl" algn="ctr">
                      <a:solidFill>
                        <a:srgbClr val="000000"/>
                      </a:solidFill>
                      <a:prstDash val="solid"/>
                      <a:round/>
                      <a:headEnd type="none" w="med" len="med"/>
                      <a:tailEnd type="none" w="med" len="med"/>
                    </a:lnB>
                    <a:solidFill>
                      <a:srgbClr val="FFFFFF"/>
                    </a:solidFill>
                  </a:tcPr>
                </a:tc>
                <a:tc>
                  <a:txBody>
                    <a:bodyPr/>
                    <a:lstStyle/>
                    <a:p>
                      <a:pPr algn="l" fontAlgn="b"/>
                      <a:r>
                        <a:rPr lang="it-IT" sz="700" b="0" i="0" u="none" strike="noStrike">
                          <a:latin typeface="Arial"/>
                        </a:rPr>
                        <a:t> </a:t>
                      </a:r>
                    </a:p>
                  </a:txBody>
                  <a:tcPr marL="0" marR="0" marT="0" marB="0" anchor="b">
                    <a:lnL>
                      <a:noFill/>
                    </a:lnL>
                    <a:lnR>
                      <a:noFill/>
                    </a:lnR>
                    <a:lnT>
                      <a:noFill/>
                    </a:lnT>
                    <a:lnB>
                      <a:noFill/>
                    </a:lnB>
                    <a:solidFill>
                      <a:srgbClr val="FFFFFF"/>
                    </a:solidFill>
                  </a:tcPr>
                </a:tc>
                <a:tc>
                  <a:txBody>
                    <a:bodyPr/>
                    <a:lstStyle/>
                    <a:p>
                      <a:pPr algn="ctr" fontAlgn="b"/>
                      <a:r>
                        <a:rPr lang="it-IT" sz="700" b="0" i="0" u="none" strike="noStrike">
                          <a:latin typeface="Arial"/>
                        </a:rPr>
                        <a:t> </a:t>
                      </a:r>
                    </a:p>
                  </a:txBody>
                  <a:tcPr marL="0" marR="0" marT="0" marB="0" anchor="b">
                    <a:lnL>
                      <a:noFill/>
                    </a:lnL>
                    <a:lnR>
                      <a:noFill/>
                    </a:lnR>
                    <a:lnT>
                      <a:noFill/>
                    </a:lnT>
                    <a:lnB w="25400" cap="flat" cmpd="dbl" algn="ctr">
                      <a:solidFill>
                        <a:srgbClr val="000000"/>
                      </a:solidFill>
                      <a:prstDash val="solid"/>
                      <a:round/>
                      <a:headEnd type="none" w="med" len="med"/>
                      <a:tailEnd type="none" w="med" len="med"/>
                    </a:lnB>
                    <a:solidFill>
                      <a:srgbClr val="FFFFFF"/>
                    </a:solidFill>
                  </a:tcPr>
                </a:tc>
              </a:tr>
              <a:tr h="204340">
                <a:tc>
                  <a:txBody>
                    <a:bodyPr/>
                    <a:lstStyle/>
                    <a:p>
                      <a:pPr algn="l" fontAlgn="b"/>
                      <a:r>
                        <a:rPr lang="it-IT"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r" fontAlgn="b"/>
                      <a:r>
                        <a:rPr lang="it-IT" sz="700" b="1" i="0" u="none" strike="noStrike">
                          <a:latin typeface="Arial"/>
                        </a:rPr>
                        <a:t>CASSA (saldo netto di periodo)</a:t>
                      </a:r>
                    </a:p>
                  </a:txBody>
                  <a:tcPr marL="0" marR="0" marT="0" marB="0" anchor="b">
                    <a:lnL>
                      <a:noFill/>
                    </a:lnL>
                    <a:lnR>
                      <a:noFill/>
                    </a:lnR>
                    <a:lnT>
                      <a:noFill/>
                    </a:lnT>
                    <a:lnB>
                      <a:noFill/>
                    </a:lnB>
                    <a:solidFill>
                      <a:srgbClr val="FFFFFF"/>
                    </a:solidFill>
                  </a:tcPr>
                </a:tc>
                <a:tc>
                  <a:txBody>
                    <a:bodyPr/>
                    <a:lstStyle/>
                    <a:p>
                      <a:pPr algn="l" fontAlgn="b"/>
                      <a:r>
                        <a:rPr lang="it-IT" sz="600" b="0" i="0" u="none" strike="noStrike">
                          <a:latin typeface="Arial"/>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it-IT" sz="700" b="0" i="0" u="none" strike="noStrike">
                          <a:latin typeface="Arial"/>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a:noFill/>
                    </a:lnB>
                    <a:solidFill>
                      <a:srgbClr val="FFFFFF"/>
                    </a:solidFill>
                  </a:tcPr>
                </a:tc>
                <a:tc>
                  <a:txBody>
                    <a:bodyPr/>
                    <a:lstStyle/>
                    <a:p>
                      <a:pPr algn="ctr" fontAlgn="b"/>
                      <a:r>
                        <a:rPr lang="it-IT" sz="700" b="0" i="0" u="none" strike="noStrike">
                          <a:latin typeface="Arial"/>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a:noFill/>
                    </a:lnB>
                    <a:solidFill>
                      <a:srgbClr val="FFFFFF"/>
                    </a:solidFill>
                  </a:tcPr>
                </a:tc>
                <a:tc>
                  <a:txBody>
                    <a:bodyPr/>
                    <a:lstStyle/>
                    <a:p>
                      <a:pPr algn="ctr" fontAlgn="b"/>
                      <a:r>
                        <a:rPr lang="it-IT" sz="700" b="0" i="0" u="none" strike="noStrike">
                          <a:latin typeface="Arial"/>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a:noFill/>
                    </a:lnB>
                    <a:solidFill>
                      <a:srgbClr val="FFFFFF"/>
                    </a:solidFill>
                  </a:tcPr>
                </a:tc>
                <a:tc>
                  <a:txBody>
                    <a:bodyPr/>
                    <a:lstStyle/>
                    <a:p>
                      <a:pPr algn="ctr" fontAlgn="b"/>
                      <a:r>
                        <a:rPr lang="it-IT" sz="700" b="0" i="0" u="none" strike="noStrike">
                          <a:latin typeface="Arial"/>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a:noFill/>
                    </a:lnB>
                    <a:solidFill>
                      <a:srgbClr val="FFFFFF"/>
                    </a:solidFill>
                  </a:tcPr>
                </a:tc>
                <a:tc>
                  <a:txBody>
                    <a:bodyPr/>
                    <a:lstStyle/>
                    <a:p>
                      <a:pPr algn="l" fontAlgn="b"/>
                      <a:r>
                        <a:rPr lang="it-IT" sz="700" b="0"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it-IT" sz="700" b="0" i="0" u="none" strike="noStrike">
                          <a:latin typeface="Arial"/>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a:noFill/>
                    </a:lnB>
                    <a:solidFill>
                      <a:srgbClr val="FFFFFF"/>
                    </a:solidFill>
                  </a:tcPr>
                </a:tc>
              </a:tr>
              <a:tr h="102169">
                <a:tc>
                  <a:txBody>
                    <a:bodyPr/>
                    <a:lstStyle/>
                    <a:p>
                      <a:pPr algn="l" fontAlgn="b"/>
                      <a:r>
                        <a:rPr lang="it-IT"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r" fontAlgn="b"/>
                      <a:r>
                        <a:rPr lang="it-IT"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it-IT"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it-IT" sz="700" b="0" i="0" u="none" strike="noStrike">
                          <a:latin typeface="Arial"/>
                        </a:rPr>
                        <a:t> </a:t>
                      </a:r>
                    </a:p>
                  </a:txBody>
                  <a:tcPr marL="0" marR="0" marT="0" marB="0" anchor="b">
                    <a:lnL>
                      <a:noFill/>
                    </a:lnL>
                    <a:lnR>
                      <a:noFill/>
                    </a:lnR>
                    <a:lnT>
                      <a:noFill/>
                    </a:lnT>
                    <a:lnB w="25400" cap="flat" cmpd="dbl" algn="ctr">
                      <a:solidFill>
                        <a:srgbClr val="000000"/>
                      </a:solidFill>
                      <a:prstDash val="solid"/>
                      <a:round/>
                      <a:headEnd type="none" w="med" len="med"/>
                      <a:tailEnd type="none" w="med" len="med"/>
                    </a:lnB>
                    <a:solidFill>
                      <a:srgbClr val="FFFFFF"/>
                    </a:solidFill>
                  </a:tcPr>
                </a:tc>
                <a:tc>
                  <a:txBody>
                    <a:bodyPr/>
                    <a:lstStyle/>
                    <a:p>
                      <a:pPr algn="l" fontAlgn="b"/>
                      <a:r>
                        <a:rPr lang="it-IT" sz="700" b="0" i="0" u="none" strike="noStrike">
                          <a:latin typeface="Arial"/>
                        </a:rPr>
                        <a:t> </a:t>
                      </a:r>
                    </a:p>
                  </a:txBody>
                  <a:tcPr marL="0" marR="0" marT="0" marB="0" anchor="b">
                    <a:lnL>
                      <a:noFill/>
                    </a:lnL>
                    <a:lnR>
                      <a:noFill/>
                    </a:lnR>
                    <a:lnT>
                      <a:noFill/>
                    </a:lnT>
                    <a:lnB w="25400" cap="flat" cmpd="dbl" algn="ctr">
                      <a:solidFill>
                        <a:srgbClr val="000000"/>
                      </a:solidFill>
                      <a:prstDash val="solid"/>
                      <a:round/>
                      <a:headEnd type="none" w="med" len="med"/>
                      <a:tailEnd type="none" w="med" len="med"/>
                    </a:lnB>
                    <a:solidFill>
                      <a:srgbClr val="FFFFFF"/>
                    </a:solidFill>
                  </a:tcPr>
                </a:tc>
                <a:tc>
                  <a:txBody>
                    <a:bodyPr/>
                    <a:lstStyle/>
                    <a:p>
                      <a:pPr algn="l" fontAlgn="b"/>
                      <a:r>
                        <a:rPr lang="it-IT" sz="700" b="0" i="0" u="none" strike="noStrike">
                          <a:latin typeface="Arial"/>
                        </a:rPr>
                        <a:t> </a:t>
                      </a:r>
                    </a:p>
                  </a:txBody>
                  <a:tcPr marL="0" marR="0" marT="0" marB="0" anchor="b">
                    <a:lnL>
                      <a:noFill/>
                    </a:lnL>
                    <a:lnR>
                      <a:noFill/>
                    </a:lnR>
                    <a:lnT>
                      <a:noFill/>
                    </a:lnT>
                    <a:lnB w="25400" cap="flat" cmpd="dbl" algn="ctr">
                      <a:solidFill>
                        <a:srgbClr val="000000"/>
                      </a:solidFill>
                      <a:prstDash val="solid"/>
                      <a:round/>
                      <a:headEnd type="none" w="med" len="med"/>
                      <a:tailEnd type="none" w="med" len="med"/>
                    </a:lnB>
                    <a:solidFill>
                      <a:srgbClr val="FFFFFF"/>
                    </a:solidFill>
                  </a:tcPr>
                </a:tc>
                <a:tc>
                  <a:txBody>
                    <a:bodyPr/>
                    <a:lstStyle/>
                    <a:p>
                      <a:pPr algn="l" fontAlgn="b"/>
                      <a:r>
                        <a:rPr lang="it-IT" sz="700" b="0" i="0" u="none" strike="noStrike">
                          <a:latin typeface="Arial"/>
                        </a:rPr>
                        <a:t> </a:t>
                      </a:r>
                    </a:p>
                  </a:txBody>
                  <a:tcPr marL="0" marR="0" marT="0" marB="0" anchor="b">
                    <a:lnL>
                      <a:noFill/>
                    </a:lnL>
                    <a:lnR>
                      <a:noFill/>
                    </a:lnR>
                    <a:lnT>
                      <a:noFill/>
                    </a:lnT>
                    <a:lnB w="25400" cap="flat" cmpd="dbl" algn="ctr">
                      <a:solidFill>
                        <a:srgbClr val="000000"/>
                      </a:solidFill>
                      <a:prstDash val="solid"/>
                      <a:round/>
                      <a:headEnd type="none" w="med" len="med"/>
                      <a:tailEnd type="none" w="med" len="med"/>
                    </a:lnB>
                    <a:solidFill>
                      <a:srgbClr val="FFFFFF"/>
                    </a:solidFill>
                  </a:tcPr>
                </a:tc>
                <a:tc>
                  <a:txBody>
                    <a:bodyPr/>
                    <a:lstStyle/>
                    <a:p>
                      <a:pPr algn="l" fontAlgn="b"/>
                      <a:r>
                        <a:rPr lang="it-IT" sz="700" b="0" i="0" u="none" strike="noStrike">
                          <a:latin typeface="Arial"/>
                        </a:rPr>
                        <a:t> </a:t>
                      </a:r>
                    </a:p>
                  </a:txBody>
                  <a:tcPr marL="0" marR="0" marT="0" marB="0" anchor="b">
                    <a:lnL>
                      <a:noFill/>
                    </a:lnL>
                    <a:lnR>
                      <a:noFill/>
                    </a:lnR>
                    <a:lnT>
                      <a:noFill/>
                    </a:lnT>
                    <a:lnB>
                      <a:noFill/>
                    </a:lnB>
                    <a:solidFill>
                      <a:srgbClr val="FFFFFF"/>
                    </a:solidFill>
                  </a:tcPr>
                </a:tc>
                <a:tc>
                  <a:txBody>
                    <a:bodyPr/>
                    <a:lstStyle/>
                    <a:p>
                      <a:pPr algn="ctr" fontAlgn="b"/>
                      <a:r>
                        <a:rPr lang="it-IT" sz="700" b="0" i="0" u="none" strike="noStrike">
                          <a:latin typeface="Arial"/>
                        </a:rPr>
                        <a:t> </a:t>
                      </a:r>
                    </a:p>
                  </a:txBody>
                  <a:tcPr marL="0" marR="0" marT="0" marB="0" anchor="b">
                    <a:lnL>
                      <a:noFill/>
                    </a:lnL>
                    <a:lnR>
                      <a:noFill/>
                    </a:lnR>
                    <a:lnT>
                      <a:noFill/>
                    </a:lnT>
                    <a:lnB w="25400" cap="flat" cmpd="dbl" algn="ctr">
                      <a:solidFill>
                        <a:srgbClr val="000000"/>
                      </a:solidFill>
                      <a:prstDash val="solid"/>
                      <a:round/>
                      <a:headEnd type="none" w="med" len="med"/>
                      <a:tailEnd type="none" w="med" len="med"/>
                    </a:lnB>
                    <a:solidFill>
                      <a:srgbClr val="FFFFFF"/>
                    </a:solidFill>
                  </a:tcPr>
                </a:tc>
              </a:tr>
              <a:tr h="173147">
                <a:tc>
                  <a:txBody>
                    <a:bodyPr/>
                    <a:lstStyle/>
                    <a:p>
                      <a:pPr algn="l" fontAlgn="b"/>
                      <a:r>
                        <a:rPr lang="it-IT"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r" fontAlgn="b"/>
                      <a:r>
                        <a:rPr lang="it-IT" sz="700" b="1" i="0" u="none" strike="noStrike">
                          <a:latin typeface="Arial"/>
                        </a:rPr>
                        <a:t>CASSA (a fine periodo)</a:t>
                      </a:r>
                    </a:p>
                  </a:txBody>
                  <a:tcPr marL="0" marR="0" marT="0" marB="0" anchor="b">
                    <a:lnL>
                      <a:noFill/>
                    </a:lnL>
                    <a:lnR>
                      <a:noFill/>
                    </a:lnR>
                    <a:lnT>
                      <a:noFill/>
                    </a:lnT>
                    <a:lnB>
                      <a:noFill/>
                    </a:lnB>
                    <a:solidFill>
                      <a:srgbClr val="FFFFFF"/>
                    </a:solidFill>
                  </a:tcPr>
                </a:tc>
                <a:tc>
                  <a:txBody>
                    <a:bodyPr/>
                    <a:lstStyle/>
                    <a:p>
                      <a:pPr algn="l" fontAlgn="b"/>
                      <a:r>
                        <a:rPr lang="it-IT" sz="600" b="0" i="0" u="none" strike="noStrike">
                          <a:latin typeface="Arial"/>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it-IT" sz="700" b="0" i="0" u="none" strike="noStrike">
                          <a:latin typeface="Arial"/>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a:noFill/>
                    </a:lnB>
                    <a:solidFill>
                      <a:srgbClr val="FFFFFF"/>
                    </a:solidFill>
                  </a:tcPr>
                </a:tc>
                <a:tc>
                  <a:txBody>
                    <a:bodyPr/>
                    <a:lstStyle/>
                    <a:p>
                      <a:pPr algn="ctr" fontAlgn="b"/>
                      <a:r>
                        <a:rPr lang="it-IT" sz="700" b="0" i="0" u="none" strike="noStrike">
                          <a:latin typeface="Arial"/>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a:noFill/>
                    </a:lnB>
                    <a:solidFill>
                      <a:srgbClr val="FFFFFF"/>
                    </a:solidFill>
                  </a:tcPr>
                </a:tc>
                <a:tc>
                  <a:txBody>
                    <a:bodyPr/>
                    <a:lstStyle/>
                    <a:p>
                      <a:pPr algn="ctr" fontAlgn="b"/>
                      <a:r>
                        <a:rPr lang="it-IT" sz="700" b="0" i="0" u="none" strike="noStrike">
                          <a:latin typeface="Arial"/>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a:noFill/>
                    </a:lnB>
                    <a:solidFill>
                      <a:srgbClr val="FFFFFF"/>
                    </a:solidFill>
                  </a:tcPr>
                </a:tc>
                <a:tc>
                  <a:txBody>
                    <a:bodyPr/>
                    <a:lstStyle/>
                    <a:p>
                      <a:pPr algn="ctr" fontAlgn="b"/>
                      <a:r>
                        <a:rPr lang="it-IT" sz="700" b="0" i="0" u="none" strike="noStrike">
                          <a:latin typeface="Arial"/>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a:noFill/>
                    </a:lnB>
                    <a:solidFill>
                      <a:srgbClr val="FFFFFF"/>
                    </a:solidFill>
                  </a:tcPr>
                </a:tc>
                <a:tc>
                  <a:txBody>
                    <a:bodyPr/>
                    <a:lstStyle/>
                    <a:p>
                      <a:pPr algn="l" fontAlgn="b"/>
                      <a:r>
                        <a:rPr lang="it-IT" sz="700" b="0"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it-IT" sz="700" b="0" i="0" u="none" strike="noStrike">
                          <a:latin typeface="Arial"/>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a:noFill/>
                    </a:lnB>
                    <a:solidFill>
                      <a:srgbClr val="FFFFFF"/>
                    </a:solidFill>
                  </a:tcPr>
                </a:tc>
              </a:tr>
              <a:tr h="108217">
                <a:tc>
                  <a:txBody>
                    <a:bodyPr/>
                    <a:lstStyle/>
                    <a:p>
                      <a:pPr algn="l" fontAlgn="b"/>
                      <a:r>
                        <a:rPr lang="it-IT"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r" fontAlgn="b"/>
                      <a:r>
                        <a:rPr lang="it-IT"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it-IT"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it-IT" sz="600" b="0" i="0" u="none" strike="noStrike">
                          <a:latin typeface="Arial"/>
                        </a:rPr>
                        <a:t> </a:t>
                      </a:r>
                    </a:p>
                  </a:txBody>
                  <a:tcPr marL="0" marR="0" marT="0" marB="0" anchor="b">
                    <a:lnL>
                      <a:noFill/>
                    </a:lnL>
                    <a:lnR>
                      <a:noFill/>
                    </a:lnR>
                    <a:lnT>
                      <a:noFill/>
                    </a:lnT>
                    <a:lnB w="25400" cap="flat" cmpd="dbl" algn="ctr">
                      <a:solidFill>
                        <a:srgbClr val="000000"/>
                      </a:solidFill>
                      <a:prstDash val="solid"/>
                      <a:round/>
                      <a:headEnd type="none" w="med" len="med"/>
                      <a:tailEnd type="none" w="med" len="med"/>
                    </a:lnB>
                    <a:solidFill>
                      <a:srgbClr val="FFFFFF"/>
                    </a:solidFill>
                  </a:tcPr>
                </a:tc>
                <a:tc>
                  <a:txBody>
                    <a:bodyPr/>
                    <a:lstStyle/>
                    <a:p>
                      <a:pPr algn="l" fontAlgn="b"/>
                      <a:r>
                        <a:rPr lang="it-IT" sz="600" b="0" i="0" u="none" strike="noStrike">
                          <a:latin typeface="Arial"/>
                        </a:rPr>
                        <a:t> </a:t>
                      </a:r>
                    </a:p>
                  </a:txBody>
                  <a:tcPr marL="0" marR="0" marT="0" marB="0" anchor="b">
                    <a:lnL>
                      <a:noFill/>
                    </a:lnL>
                    <a:lnR>
                      <a:noFill/>
                    </a:lnR>
                    <a:lnT>
                      <a:noFill/>
                    </a:lnT>
                    <a:lnB w="25400" cap="flat" cmpd="dbl" algn="ctr">
                      <a:solidFill>
                        <a:srgbClr val="000000"/>
                      </a:solidFill>
                      <a:prstDash val="solid"/>
                      <a:round/>
                      <a:headEnd type="none" w="med" len="med"/>
                      <a:tailEnd type="none" w="med" len="med"/>
                    </a:lnB>
                    <a:solidFill>
                      <a:srgbClr val="FFFFFF"/>
                    </a:solidFill>
                  </a:tcPr>
                </a:tc>
                <a:tc>
                  <a:txBody>
                    <a:bodyPr/>
                    <a:lstStyle/>
                    <a:p>
                      <a:pPr algn="l" fontAlgn="b"/>
                      <a:r>
                        <a:rPr lang="it-IT" sz="600" b="0" i="0" u="none" strike="noStrike">
                          <a:latin typeface="Arial"/>
                        </a:rPr>
                        <a:t> </a:t>
                      </a:r>
                    </a:p>
                  </a:txBody>
                  <a:tcPr marL="0" marR="0" marT="0" marB="0" anchor="b">
                    <a:lnL>
                      <a:noFill/>
                    </a:lnL>
                    <a:lnR>
                      <a:noFill/>
                    </a:lnR>
                    <a:lnT>
                      <a:noFill/>
                    </a:lnT>
                    <a:lnB w="25400" cap="flat" cmpd="dbl" algn="ctr">
                      <a:solidFill>
                        <a:srgbClr val="000000"/>
                      </a:solidFill>
                      <a:prstDash val="solid"/>
                      <a:round/>
                      <a:headEnd type="none" w="med" len="med"/>
                      <a:tailEnd type="none" w="med" len="med"/>
                    </a:lnB>
                    <a:solidFill>
                      <a:srgbClr val="FFFFFF"/>
                    </a:solidFill>
                  </a:tcPr>
                </a:tc>
                <a:tc>
                  <a:txBody>
                    <a:bodyPr/>
                    <a:lstStyle/>
                    <a:p>
                      <a:pPr algn="l" fontAlgn="b"/>
                      <a:r>
                        <a:rPr lang="it-IT" sz="600" b="0" i="0" u="none" strike="noStrike">
                          <a:latin typeface="Arial"/>
                        </a:rPr>
                        <a:t> </a:t>
                      </a:r>
                    </a:p>
                  </a:txBody>
                  <a:tcPr marL="0" marR="0" marT="0" marB="0" anchor="b">
                    <a:lnL>
                      <a:noFill/>
                    </a:lnL>
                    <a:lnR>
                      <a:noFill/>
                    </a:lnR>
                    <a:lnT>
                      <a:noFill/>
                    </a:lnT>
                    <a:lnB w="25400" cap="flat" cmpd="dbl" algn="ctr">
                      <a:solidFill>
                        <a:srgbClr val="000000"/>
                      </a:solidFill>
                      <a:prstDash val="solid"/>
                      <a:round/>
                      <a:headEnd type="none" w="med" len="med"/>
                      <a:tailEnd type="none" w="med" len="med"/>
                    </a:lnB>
                    <a:solidFill>
                      <a:srgbClr val="FFFFFF"/>
                    </a:solidFill>
                  </a:tcPr>
                </a:tc>
                <a:tc>
                  <a:txBody>
                    <a:bodyPr/>
                    <a:lstStyle/>
                    <a:p>
                      <a:pPr algn="l" fontAlgn="b"/>
                      <a:r>
                        <a:rPr lang="it-IT"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it-IT" sz="600" b="0" i="0" u="none" strike="noStrike">
                          <a:latin typeface="Arial"/>
                        </a:rPr>
                        <a:t> </a:t>
                      </a:r>
                    </a:p>
                  </a:txBody>
                  <a:tcPr marL="0" marR="0" marT="0" marB="0" anchor="b">
                    <a:lnL>
                      <a:noFill/>
                    </a:lnL>
                    <a:lnR>
                      <a:noFill/>
                    </a:lnR>
                    <a:lnT>
                      <a:noFill/>
                    </a:lnT>
                    <a:lnB w="25400" cap="flat" cmpd="dbl" algn="ctr">
                      <a:solidFill>
                        <a:srgbClr val="000000"/>
                      </a:solidFill>
                      <a:prstDash val="solid"/>
                      <a:round/>
                      <a:headEnd type="none" w="med" len="med"/>
                      <a:tailEnd type="none" w="med" len="med"/>
                    </a:lnB>
                    <a:solidFill>
                      <a:srgbClr val="FFFFFF"/>
                    </a:solidFill>
                  </a:tcPr>
                </a:tc>
              </a:tr>
              <a:tr h="173147">
                <a:tc>
                  <a:txBody>
                    <a:bodyPr/>
                    <a:lstStyle/>
                    <a:p>
                      <a:pPr algn="l" fontAlgn="b"/>
                      <a:r>
                        <a:rPr lang="it-IT"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r" fontAlgn="b"/>
                      <a:r>
                        <a:rPr lang="it-IT" sz="700" b="1" i="0" u="none" strike="noStrike">
                          <a:latin typeface="Arial"/>
                        </a:rPr>
                        <a:t>Totale gg / persona</a:t>
                      </a:r>
                    </a:p>
                  </a:txBody>
                  <a:tcPr marL="0" marR="0" marT="0" marB="0" anchor="b">
                    <a:lnL>
                      <a:noFill/>
                    </a:lnL>
                    <a:lnR>
                      <a:noFill/>
                    </a:lnR>
                    <a:lnT>
                      <a:noFill/>
                    </a:lnT>
                    <a:lnB>
                      <a:noFill/>
                    </a:lnB>
                    <a:solidFill>
                      <a:srgbClr val="FFFFFF"/>
                    </a:solidFill>
                  </a:tcPr>
                </a:tc>
                <a:tc>
                  <a:txBody>
                    <a:bodyPr/>
                    <a:lstStyle/>
                    <a:p>
                      <a:pPr algn="l" fontAlgn="b"/>
                      <a:r>
                        <a:rPr lang="it-IT" sz="600" b="0" i="0" u="none" strike="noStrike">
                          <a:latin typeface="Arial"/>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it-IT" sz="600" b="0" i="0" u="none" strike="noStrike">
                          <a:latin typeface="Arial"/>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it-IT" sz="600" b="0" i="0" u="none" strike="noStrike">
                          <a:latin typeface="Arial"/>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it-IT" sz="600" b="0" i="0" u="none" strike="noStrike">
                          <a:latin typeface="Arial"/>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it-IT" sz="600" b="0" i="0" u="none" strike="noStrike">
                          <a:latin typeface="Arial"/>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it-IT" sz="600" b="0"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it-IT" sz="600" b="0" i="0" u="none" strike="noStrike">
                          <a:latin typeface="Arial"/>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58718">
                <a:tc>
                  <a:txBody>
                    <a:bodyPr/>
                    <a:lstStyle/>
                    <a:p>
                      <a:pPr algn="l" fontAlgn="b"/>
                      <a:r>
                        <a:rPr lang="it-IT"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r" fontAlgn="b"/>
                      <a:r>
                        <a:rPr lang="it-IT" sz="600" b="0" i="0" u="none" strike="noStrike">
                          <a:latin typeface="Arial"/>
                        </a:rPr>
                        <a:t>aa / persona equivalenti</a:t>
                      </a:r>
                    </a:p>
                  </a:txBody>
                  <a:tcPr marL="0" marR="0" marT="0" marB="0" anchor="b">
                    <a:lnL>
                      <a:noFill/>
                    </a:lnL>
                    <a:lnR>
                      <a:noFill/>
                    </a:lnR>
                    <a:lnT>
                      <a:noFill/>
                    </a:lnT>
                    <a:lnB>
                      <a:noFill/>
                    </a:lnB>
                    <a:solidFill>
                      <a:srgbClr val="FFFFFF"/>
                    </a:solidFill>
                  </a:tcPr>
                </a:tc>
                <a:tc>
                  <a:txBody>
                    <a:bodyPr/>
                    <a:lstStyle/>
                    <a:p>
                      <a:pPr algn="l" fontAlgn="b"/>
                      <a:r>
                        <a:rPr lang="it-IT" sz="600" b="0" i="0" u="none" strike="noStrike">
                          <a:latin typeface="Arial"/>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it-IT" sz="600" b="0" i="0" u="none" strike="noStrike">
                          <a:latin typeface="Arial"/>
                        </a:rPr>
                        <a:t>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it-IT" sz="600" b="0" i="0" u="none" strike="noStrike">
                          <a:latin typeface="Arial"/>
                        </a:rPr>
                        <a:t>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it-IT" sz="600" b="0" i="0" u="none" strike="noStrike">
                          <a:latin typeface="Arial"/>
                        </a:rPr>
                        <a:t>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it-IT" sz="600" b="0" i="0" u="none" strike="noStrike">
                          <a:latin typeface="Arial"/>
                        </a:rPr>
                        <a:t>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it-IT" sz="600" b="0"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it-IT" sz="600" b="0" i="0" u="none" strike="noStrike">
                          <a:latin typeface="Arial"/>
                        </a:rPr>
                        <a:t>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r>
              <a:tr h="90180">
                <a:tc>
                  <a:txBody>
                    <a:bodyPr/>
                    <a:lstStyle/>
                    <a:p>
                      <a:pPr algn="l" fontAlgn="b"/>
                      <a:r>
                        <a:rPr lang="it-IT"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r" fontAlgn="b"/>
                      <a:r>
                        <a:rPr lang="it-IT" sz="600" b="1" i="0" u="none" strike="noStrike">
                          <a:latin typeface="Arial"/>
                        </a:rPr>
                        <a:t>% Interni</a:t>
                      </a:r>
                    </a:p>
                  </a:txBody>
                  <a:tcPr marL="0" marR="0" marT="0" marB="0" anchor="b">
                    <a:lnL>
                      <a:noFill/>
                    </a:lnL>
                    <a:lnR>
                      <a:noFill/>
                    </a:lnR>
                    <a:lnT>
                      <a:noFill/>
                    </a:lnT>
                    <a:lnB>
                      <a:noFill/>
                    </a:lnB>
                    <a:solidFill>
                      <a:srgbClr val="FFFFFF"/>
                    </a:solidFill>
                  </a:tcPr>
                </a:tc>
                <a:tc>
                  <a:txBody>
                    <a:bodyPr/>
                    <a:lstStyle/>
                    <a:p>
                      <a:pPr algn="l" fontAlgn="b"/>
                      <a:r>
                        <a:rPr lang="it-IT"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ctr" fontAlgn="b"/>
                      <a:r>
                        <a:rPr lang="it-IT" sz="600" b="1" i="0" u="none" strike="noStrike">
                          <a:latin typeface="Arial"/>
                        </a:rPr>
                        <a:t>0%</a:t>
                      </a:r>
                    </a:p>
                  </a:txBody>
                  <a:tcPr marL="0" marR="0" marT="0" marB="0" anchor="b">
                    <a:lnL>
                      <a:noFill/>
                    </a:lnL>
                    <a:lnR>
                      <a:noFill/>
                    </a:lnR>
                    <a:lnT>
                      <a:noFill/>
                    </a:lnT>
                    <a:lnB>
                      <a:noFill/>
                    </a:lnB>
                    <a:solidFill>
                      <a:srgbClr val="FFFFFF"/>
                    </a:solidFill>
                  </a:tcPr>
                </a:tc>
                <a:tc>
                  <a:txBody>
                    <a:bodyPr/>
                    <a:lstStyle/>
                    <a:p>
                      <a:pPr algn="ctr" fontAlgn="b"/>
                      <a:r>
                        <a:rPr lang="it-IT" sz="600" b="1" i="0" u="none" strike="noStrike">
                          <a:latin typeface="Arial"/>
                        </a:rPr>
                        <a:t>0%</a:t>
                      </a:r>
                    </a:p>
                  </a:txBody>
                  <a:tcPr marL="0" marR="0" marT="0" marB="0" anchor="b">
                    <a:lnL>
                      <a:noFill/>
                    </a:lnL>
                    <a:lnR>
                      <a:noFill/>
                    </a:lnR>
                    <a:lnT>
                      <a:noFill/>
                    </a:lnT>
                    <a:lnB>
                      <a:noFill/>
                    </a:lnB>
                    <a:solidFill>
                      <a:srgbClr val="FFFFFF"/>
                    </a:solidFill>
                  </a:tcPr>
                </a:tc>
                <a:tc>
                  <a:txBody>
                    <a:bodyPr/>
                    <a:lstStyle/>
                    <a:p>
                      <a:pPr algn="ctr" fontAlgn="b"/>
                      <a:r>
                        <a:rPr lang="it-IT" sz="600" b="1" i="0" u="none" strike="noStrike">
                          <a:latin typeface="Arial"/>
                        </a:rPr>
                        <a:t>0%</a:t>
                      </a:r>
                    </a:p>
                  </a:txBody>
                  <a:tcPr marL="0" marR="0" marT="0" marB="0" anchor="b">
                    <a:lnL>
                      <a:noFill/>
                    </a:lnL>
                    <a:lnR>
                      <a:noFill/>
                    </a:lnR>
                    <a:lnT>
                      <a:noFill/>
                    </a:lnT>
                    <a:lnB>
                      <a:noFill/>
                    </a:lnB>
                    <a:solidFill>
                      <a:srgbClr val="FFFFFF"/>
                    </a:solidFill>
                  </a:tcPr>
                </a:tc>
                <a:tc>
                  <a:txBody>
                    <a:bodyPr/>
                    <a:lstStyle/>
                    <a:p>
                      <a:pPr algn="ctr" fontAlgn="b"/>
                      <a:r>
                        <a:rPr lang="it-IT" sz="600" b="1" i="0" u="none" strike="noStrike">
                          <a:latin typeface="Arial"/>
                        </a:rPr>
                        <a:t>0%</a:t>
                      </a:r>
                    </a:p>
                  </a:txBody>
                  <a:tcPr marL="0" marR="0" marT="0" marB="0" anchor="b">
                    <a:lnL>
                      <a:noFill/>
                    </a:lnL>
                    <a:lnR>
                      <a:noFill/>
                    </a:lnR>
                    <a:lnT>
                      <a:noFill/>
                    </a:lnT>
                    <a:lnB>
                      <a:noFill/>
                    </a:lnB>
                    <a:solidFill>
                      <a:srgbClr val="FFFFFF"/>
                    </a:solidFill>
                  </a:tcPr>
                </a:tc>
                <a:tc>
                  <a:txBody>
                    <a:bodyPr/>
                    <a:lstStyle/>
                    <a:p>
                      <a:pPr algn="l" fontAlgn="b"/>
                      <a:r>
                        <a:rPr lang="it-IT" sz="600" b="1" i="0" u="none" strike="noStrike">
                          <a:latin typeface="Arial"/>
                        </a:rPr>
                        <a:t> </a:t>
                      </a:r>
                    </a:p>
                  </a:txBody>
                  <a:tcPr marL="0" marR="0" marT="0" marB="0" anchor="b">
                    <a:lnL>
                      <a:noFill/>
                    </a:lnL>
                    <a:lnR>
                      <a:noFill/>
                    </a:lnR>
                    <a:lnT>
                      <a:noFill/>
                    </a:lnT>
                    <a:lnB>
                      <a:noFill/>
                    </a:lnB>
                    <a:solidFill>
                      <a:srgbClr val="FFFFFF"/>
                    </a:solidFill>
                  </a:tcPr>
                </a:tc>
                <a:tc>
                  <a:txBody>
                    <a:bodyPr/>
                    <a:lstStyle/>
                    <a:p>
                      <a:pPr algn="ctr" fontAlgn="b"/>
                      <a:r>
                        <a:rPr lang="it-IT" sz="600" b="1" i="0" u="none" strike="noStrike">
                          <a:latin typeface="Arial"/>
                        </a:rPr>
                        <a:t>0%</a:t>
                      </a:r>
                    </a:p>
                  </a:txBody>
                  <a:tcPr marL="0" marR="0" marT="0" marB="0" anchor="b">
                    <a:lnL>
                      <a:noFill/>
                    </a:lnL>
                    <a:lnR>
                      <a:noFill/>
                    </a:lnR>
                    <a:lnT>
                      <a:noFill/>
                    </a:lnT>
                    <a:lnB>
                      <a:noFill/>
                    </a:lnB>
                    <a:solidFill>
                      <a:srgbClr val="FFFFFF"/>
                    </a:solidFill>
                  </a:tcPr>
                </a:tc>
              </a:tr>
              <a:tr h="158718">
                <a:tc>
                  <a:txBody>
                    <a:bodyPr/>
                    <a:lstStyle/>
                    <a:p>
                      <a:pPr algn="l" fontAlgn="b"/>
                      <a:r>
                        <a:rPr lang="it-IT"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r" fontAlgn="b"/>
                      <a:r>
                        <a:rPr lang="it-IT" sz="600" b="1" i="0" u="none" strike="noStrike" dirty="0">
                          <a:latin typeface="Arial"/>
                        </a:rPr>
                        <a:t>% Esterni (</a:t>
                      </a:r>
                      <a:r>
                        <a:rPr lang="it-IT" sz="600" b="1" i="0" u="none" strike="noStrike" dirty="0" err="1">
                          <a:latin typeface="Arial"/>
                        </a:rPr>
                        <a:t>incl</a:t>
                      </a:r>
                      <a:r>
                        <a:rPr lang="it-IT" sz="600" b="1" i="0" u="none" strike="noStrike" dirty="0">
                          <a:latin typeface="Arial"/>
                        </a:rPr>
                        <a:t>. </a:t>
                      </a:r>
                      <a:r>
                        <a:rPr lang="it-IT" sz="600" b="1" i="0" u="none" strike="noStrike" dirty="0" smtClean="0">
                          <a:latin typeface="Arial"/>
                        </a:rPr>
                        <a:t>Gruppo)</a:t>
                      </a:r>
                      <a:endParaRPr lang="it-IT" sz="600" b="1" i="0" u="none" strike="noStrike" dirty="0">
                        <a:latin typeface="Arial"/>
                      </a:endParaRPr>
                    </a:p>
                  </a:txBody>
                  <a:tcPr marL="0" marR="0" marT="0" marB="0" anchor="b">
                    <a:lnL>
                      <a:noFill/>
                    </a:lnL>
                    <a:lnR>
                      <a:noFill/>
                    </a:lnR>
                    <a:lnT>
                      <a:noFill/>
                    </a:lnT>
                    <a:lnB>
                      <a:noFill/>
                    </a:lnB>
                    <a:solidFill>
                      <a:srgbClr val="FFFFFF"/>
                    </a:solidFill>
                  </a:tcPr>
                </a:tc>
                <a:tc>
                  <a:txBody>
                    <a:bodyPr/>
                    <a:lstStyle/>
                    <a:p>
                      <a:pPr algn="l" fontAlgn="b"/>
                      <a:r>
                        <a:rPr lang="it-IT"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ctr" fontAlgn="b"/>
                      <a:r>
                        <a:rPr lang="it-IT" sz="600" b="1" i="0" u="none" strike="noStrike">
                          <a:latin typeface="Arial"/>
                        </a:rPr>
                        <a:t>0%</a:t>
                      </a:r>
                    </a:p>
                  </a:txBody>
                  <a:tcPr marL="0" marR="0" marT="0" marB="0" anchor="b">
                    <a:lnL>
                      <a:noFill/>
                    </a:lnL>
                    <a:lnR>
                      <a:noFill/>
                    </a:lnR>
                    <a:lnT>
                      <a:noFill/>
                    </a:lnT>
                    <a:lnB>
                      <a:noFill/>
                    </a:lnB>
                    <a:solidFill>
                      <a:srgbClr val="FFFFFF"/>
                    </a:solidFill>
                  </a:tcPr>
                </a:tc>
                <a:tc>
                  <a:txBody>
                    <a:bodyPr/>
                    <a:lstStyle/>
                    <a:p>
                      <a:pPr algn="ctr" fontAlgn="b"/>
                      <a:r>
                        <a:rPr lang="it-IT" sz="600" b="1" i="0" u="none" strike="noStrike">
                          <a:latin typeface="Arial"/>
                        </a:rPr>
                        <a:t>0%</a:t>
                      </a:r>
                    </a:p>
                  </a:txBody>
                  <a:tcPr marL="0" marR="0" marT="0" marB="0" anchor="b">
                    <a:lnL>
                      <a:noFill/>
                    </a:lnL>
                    <a:lnR>
                      <a:noFill/>
                    </a:lnR>
                    <a:lnT>
                      <a:noFill/>
                    </a:lnT>
                    <a:lnB>
                      <a:noFill/>
                    </a:lnB>
                    <a:solidFill>
                      <a:srgbClr val="FFFFFF"/>
                    </a:solidFill>
                  </a:tcPr>
                </a:tc>
                <a:tc>
                  <a:txBody>
                    <a:bodyPr/>
                    <a:lstStyle/>
                    <a:p>
                      <a:pPr algn="ctr" fontAlgn="b"/>
                      <a:r>
                        <a:rPr lang="it-IT" sz="600" b="1" i="0" u="none" strike="noStrike">
                          <a:latin typeface="Arial"/>
                        </a:rPr>
                        <a:t>0%</a:t>
                      </a:r>
                    </a:p>
                  </a:txBody>
                  <a:tcPr marL="0" marR="0" marT="0" marB="0" anchor="b">
                    <a:lnL>
                      <a:noFill/>
                    </a:lnL>
                    <a:lnR>
                      <a:noFill/>
                    </a:lnR>
                    <a:lnT>
                      <a:noFill/>
                    </a:lnT>
                    <a:lnB>
                      <a:noFill/>
                    </a:lnB>
                    <a:solidFill>
                      <a:srgbClr val="FFFFFF"/>
                    </a:solidFill>
                  </a:tcPr>
                </a:tc>
                <a:tc>
                  <a:txBody>
                    <a:bodyPr/>
                    <a:lstStyle/>
                    <a:p>
                      <a:pPr algn="ctr" fontAlgn="b"/>
                      <a:r>
                        <a:rPr lang="it-IT" sz="600" b="1" i="0" u="none" strike="noStrike">
                          <a:latin typeface="Arial"/>
                        </a:rPr>
                        <a:t>0%</a:t>
                      </a:r>
                    </a:p>
                  </a:txBody>
                  <a:tcPr marL="0" marR="0" marT="0" marB="0" anchor="b">
                    <a:lnL>
                      <a:noFill/>
                    </a:lnL>
                    <a:lnR>
                      <a:noFill/>
                    </a:lnR>
                    <a:lnT>
                      <a:noFill/>
                    </a:lnT>
                    <a:lnB>
                      <a:noFill/>
                    </a:lnB>
                    <a:solidFill>
                      <a:srgbClr val="FFFFFF"/>
                    </a:solidFill>
                  </a:tcPr>
                </a:tc>
                <a:tc>
                  <a:txBody>
                    <a:bodyPr/>
                    <a:lstStyle/>
                    <a:p>
                      <a:pPr algn="l" fontAlgn="b"/>
                      <a:r>
                        <a:rPr lang="it-IT" sz="600" b="1" i="0" u="none" strike="noStrike">
                          <a:latin typeface="Arial"/>
                        </a:rPr>
                        <a:t> </a:t>
                      </a:r>
                    </a:p>
                  </a:txBody>
                  <a:tcPr marL="0" marR="0" marT="0" marB="0" anchor="b">
                    <a:lnL>
                      <a:noFill/>
                    </a:lnL>
                    <a:lnR>
                      <a:noFill/>
                    </a:lnR>
                    <a:lnT>
                      <a:noFill/>
                    </a:lnT>
                    <a:lnB>
                      <a:noFill/>
                    </a:lnB>
                    <a:solidFill>
                      <a:srgbClr val="FFFFFF"/>
                    </a:solidFill>
                  </a:tcPr>
                </a:tc>
                <a:tc>
                  <a:txBody>
                    <a:bodyPr/>
                    <a:lstStyle/>
                    <a:p>
                      <a:pPr algn="ctr" fontAlgn="b"/>
                      <a:r>
                        <a:rPr lang="it-IT" sz="600" b="1" i="0" u="none" strike="noStrike">
                          <a:latin typeface="Arial"/>
                        </a:rPr>
                        <a:t>0%</a:t>
                      </a:r>
                    </a:p>
                  </a:txBody>
                  <a:tcPr marL="0" marR="0" marT="0" marB="0" anchor="b">
                    <a:lnL>
                      <a:noFill/>
                    </a:lnL>
                    <a:lnR>
                      <a:noFill/>
                    </a:lnR>
                    <a:lnT>
                      <a:noFill/>
                    </a:lnT>
                    <a:lnB>
                      <a:noFill/>
                    </a:lnB>
                    <a:solidFill>
                      <a:srgbClr val="FFFFFF"/>
                    </a:solidFill>
                  </a:tcPr>
                </a:tc>
              </a:tr>
              <a:tr h="158718">
                <a:tc>
                  <a:txBody>
                    <a:bodyPr/>
                    <a:lstStyle/>
                    <a:p>
                      <a:pPr algn="l" fontAlgn="b"/>
                      <a:r>
                        <a:rPr lang="it-IT"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r" fontAlgn="b"/>
                      <a:r>
                        <a:rPr lang="it-IT" sz="600" b="1" i="0" u="none" strike="noStrike" dirty="0">
                          <a:latin typeface="Arial"/>
                        </a:rPr>
                        <a:t>% Esterni (</a:t>
                      </a:r>
                      <a:r>
                        <a:rPr lang="it-IT" sz="600" b="1" i="0" u="none" strike="noStrike" dirty="0" err="1">
                          <a:latin typeface="Arial"/>
                        </a:rPr>
                        <a:t>escl</a:t>
                      </a:r>
                      <a:r>
                        <a:rPr lang="it-IT" sz="600" b="1" i="0" u="none" strike="noStrike" dirty="0">
                          <a:latin typeface="Arial"/>
                        </a:rPr>
                        <a:t>. </a:t>
                      </a:r>
                      <a:r>
                        <a:rPr lang="it-IT" sz="600" b="1" i="0" u="none" strike="noStrike" dirty="0" smtClean="0">
                          <a:latin typeface="Arial"/>
                        </a:rPr>
                        <a:t>Gruppo)</a:t>
                      </a:r>
                      <a:endParaRPr lang="it-IT" sz="600" b="1" i="0" u="none" strike="noStrike" dirty="0">
                        <a:latin typeface="Arial"/>
                      </a:endParaRPr>
                    </a:p>
                  </a:txBody>
                  <a:tcPr marL="0" marR="0" marT="0" marB="0" anchor="b">
                    <a:lnL>
                      <a:noFill/>
                    </a:lnL>
                    <a:lnR>
                      <a:noFill/>
                    </a:lnR>
                    <a:lnT>
                      <a:noFill/>
                    </a:lnT>
                    <a:lnB>
                      <a:noFill/>
                    </a:lnB>
                    <a:solidFill>
                      <a:srgbClr val="FFFFFF"/>
                    </a:solidFill>
                  </a:tcPr>
                </a:tc>
                <a:tc>
                  <a:txBody>
                    <a:bodyPr/>
                    <a:lstStyle/>
                    <a:p>
                      <a:pPr algn="l" fontAlgn="b"/>
                      <a:r>
                        <a:rPr lang="it-IT"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ctr" fontAlgn="b"/>
                      <a:r>
                        <a:rPr lang="it-IT" sz="600" b="1" i="0" u="none" strike="noStrike">
                          <a:latin typeface="Arial"/>
                        </a:rPr>
                        <a:t>0%</a:t>
                      </a:r>
                    </a:p>
                  </a:txBody>
                  <a:tcPr marL="0" marR="0" marT="0" marB="0" anchor="b">
                    <a:lnL>
                      <a:noFill/>
                    </a:lnL>
                    <a:lnR>
                      <a:noFill/>
                    </a:lnR>
                    <a:lnT>
                      <a:noFill/>
                    </a:lnT>
                    <a:lnB>
                      <a:noFill/>
                    </a:lnB>
                    <a:solidFill>
                      <a:srgbClr val="FFFFFF"/>
                    </a:solidFill>
                  </a:tcPr>
                </a:tc>
                <a:tc>
                  <a:txBody>
                    <a:bodyPr/>
                    <a:lstStyle/>
                    <a:p>
                      <a:pPr algn="ctr" fontAlgn="b"/>
                      <a:r>
                        <a:rPr lang="it-IT" sz="600" b="1" i="0" u="none" strike="noStrike">
                          <a:latin typeface="Arial"/>
                        </a:rPr>
                        <a:t>0%</a:t>
                      </a:r>
                    </a:p>
                  </a:txBody>
                  <a:tcPr marL="0" marR="0" marT="0" marB="0" anchor="b">
                    <a:lnL>
                      <a:noFill/>
                    </a:lnL>
                    <a:lnR>
                      <a:noFill/>
                    </a:lnR>
                    <a:lnT>
                      <a:noFill/>
                    </a:lnT>
                    <a:lnB>
                      <a:noFill/>
                    </a:lnB>
                    <a:solidFill>
                      <a:srgbClr val="FFFFFF"/>
                    </a:solidFill>
                  </a:tcPr>
                </a:tc>
                <a:tc>
                  <a:txBody>
                    <a:bodyPr/>
                    <a:lstStyle/>
                    <a:p>
                      <a:pPr algn="ctr" fontAlgn="b"/>
                      <a:r>
                        <a:rPr lang="it-IT" sz="600" b="1" i="0" u="none" strike="noStrike">
                          <a:latin typeface="Arial"/>
                        </a:rPr>
                        <a:t>0%</a:t>
                      </a:r>
                    </a:p>
                  </a:txBody>
                  <a:tcPr marL="0" marR="0" marT="0" marB="0" anchor="b">
                    <a:lnL>
                      <a:noFill/>
                    </a:lnL>
                    <a:lnR>
                      <a:noFill/>
                    </a:lnR>
                    <a:lnT>
                      <a:noFill/>
                    </a:lnT>
                    <a:lnB>
                      <a:noFill/>
                    </a:lnB>
                    <a:solidFill>
                      <a:srgbClr val="FFFFFF"/>
                    </a:solidFill>
                  </a:tcPr>
                </a:tc>
                <a:tc>
                  <a:txBody>
                    <a:bodyPr/>
                    <a:lstStyle/>
                    <a:p>
                      <a:pPr algn="ctr" fontAlgn="b"/>
                      <a:r>
                        <a:rPr lang="it-IT" sz="600" b="1" i="0" u="none" strike="noStrike">
                          <a:latin typeface="Arial"/>
                        </a:rPr>
                        <a:t>0%</a:t>
                      </a:r>
                    </a:p>
                  </a:txBody>
                  <a:tcPr marL="0" marR="0" marT="0" marB="0" anchor="b">
                    <a:lnL>
                      <a:noFill/>
                    </a:lnL>
                    <a:lnR>
                      <a:noFill/>
                    </a:lnR>
                    <a:lnT>
                      <a:noFill/>
                    </a:lnT>
                    <a:lnB>
                      <a:noFill/>
                    </a:lnB>
                    <a:solidFill>
                      <a:srgbClr val="FFFFFF"/>
                    </a:solidFill>
                  </a:tcPr>
                </a:tc>
                <a:tc>
                  <a:txBody>
                    <a:bodyPr/>
                    <a:lstStyle/>
                    <a:p>
                      <a:pPr algn="l" fontAlgn="b"/>
                      <a:r>
                        <a:rPr lang="it-IT" sz="600" b="1" i="0" u="none" strike="noStrike">
                          <a:latin typeface="Arial"/>
                        </a:rPr>
                        <a:t> </a:t>
                      </a:r>
                    </a:p>
                  </a:txBody>
                  <a:tcPr marL="0" marR="0" marT="0" marB="0" anchor="b">
                    <a:lnL>
                      <a:noFill/>
                    </a:lnL>
                    <a:lnR>
                      <a:noFill/>
                    </a:lnR>
                    <a:lnT>
                      <a:noFill/>
                    </a:lnT>
                    <a:lnB>
                      <a:noFill/>
                    </a:lnB>
                    <a:solidFill>
                      <a:srgbClr val="FFFFFF"/>
                    </a:solidFill>
                  </a:tcPr>
                </a:tc>
                <a:tc>
                  <a:txBody>
                    <a:bodyPr/>
                    <a:lstStyle/>
                    <a:p>
                      <a:pPr algn="ctr" fontAlgn="b"/>
                      <a:r>
                        <a:rPr lang="it-IT" sz="600" b="1" i="0" u="none" strike="noStrike" dirty="0">
                          <a:latin typeface="Arial"/>
                        </a:rPr>
                        <a:t>0%</a:t>
                      </a:r>
                    </a:p>
                  </a:txBody>
                  <a:tcPr marL="0" marR="0" marT="0" marB="0" anchor="b">
                    <a:lnL>
                      <a:noFill/>
                    </a:lnL>
                    <a:lnR>
                      <a:noFill/>
                    </a:lnR>
                    <a:lnT>
                      <a:noFill/>
                    </a:lnT>
                    <a:lnB>
                      <a:noFill/>
                    </a:lnB>
                    <a:solidFill>
                      <a:srgbClr val="FFFFFF"/>
                    </a:solidFill>
                  </a:tcPr>
                </a:tc>
              </a:tr>
              <a:tr h="94689">
                <a:tc>
                  <a:txBody>
                    <a:bodyPr/>
                    <a:lstStyle/>
                    <a:p>
                      <a:pPr algn="l" fontAlgn="b"/>
                      <a:r>
                        <a:rPr lang="it-IT"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r" fontAlgn="b"/>
                      <a:r>
                        <a:rPr lang="it-IT" sz="600" b="1"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it-IT"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ctr" fontAlgn="b"/>
                      <a:r>
                        <a:rPr lang="it-IT" sz="600" b="1" i="0" u="none" strike="noStrike">
                          <a:latin typeface="Arial"/>
                        </a:rPr>
                        <a:t> </a:t>
                      </a:r>
                    </a:p>
                  </a:txBody>
                  <a:tcPr marL="0" marR="0" marT="0" marB="0" anchor="b">
                    <a:lnL>
                      <a:noFill/>
                    </a:lnL>
                    <a:lnR>
                      <a:noFill/>
                    </a:lnR>
                    <a:lnT>
                      <a:noFill/>
                    </a:lnT>
                    <a:lnB w="25400" cap="flat" cmpd="dbl" algn="ctr">
                      <a:solidFill>
                        <a:srgbClr val="000000"/>
                      </a:solidFill>
                      <a:prstDash val="solid"/>
                      <a:round/>
                      <a:headEnd type="none" w="med" len="med"/>
                      <a:tailEnd type="none" w="med" len="med"/>
                    </a:lnB>
                    <a:solidFill>
                      <a:srgbClr val="FFFFFF"/>
                    </a:solidFill>
                  </a:tcPr>
                </a:tc>
                <a:tc>
                  <a:txBody>
                    <a:bodyPr/>
                    <a:lstStyle/>
                    <a:p>
                      <a:pPr algn="ctr" fontAlgn="b"/>
                      <a:r>
                        <a:rPr lang="it-IT" sz="600" b="1" i="0" u="none" strike="noStrike">
                          <a:latin typeface="Arial"/>
                        </a:rPr>
                        <a:t> </a:t>
                      </a:r>
                    </a:p>
                  </a:txBody>
                  <a:tcPr marL="0" marR="0" marT="0" marB="0" anchor="b">
                    <a:lnL>
                      <a:noFill/>
                    </a:lnL>
                    <a:lnR>
                      <a:noFill/>
                    </a:lnR>
                    <a:lnT>
                      <a:noFill/>
                    </a:lnT>
                    <a:lnB w="25400" cap="flat" cmpd="dbl" algn="ctr">
                      <a:solidFill>
                        <a:srgbClr val="000000"/>
                      </a:solidFill>
                      <a:prstDash val="solid"/>
                      <a:round/>
                      <a:headEnd type="none" w="med" len="med"/>
                      <a:tailEnd type="none" w="med" len="med"/>
                    </a:lnB>
                    <a:solidFill>
                      <a:srgbClr val="FFFFFF"/>
                    </a:solidFill>
                  </a:tcPr>
                </a:tc>
                <a:tc>
                  <a:txBody>
                    <a:bodyPr/>
                    <a:lstStyle/>
                    <a:p>
                      <a:pPr algn="ctr" fontAlgn="b"/>
                      <a:r>
                        <a:rPr lang="it-IT" sz="600" b="1" i="0" u="none" strike="noStrike">
                          <a:latin typeface="Arial"/>
                        </a:rPr>
                        <a:t> </a:t>
                      </a:r>
                    </a:p>
                  </a:txBody>
                  <a:tcPr marL="0" marR="0" marT="0" marB="0" anchor="b">
                    <a:lnL>
                      <a:noFill/>
                    </a:lnL>
                    <a:lnR>
                      <a:noFill/>
                    </a:lnR>
                    <a:lnT>
                      <a:noFill/>
                    </a:lnT>
                    <a:lnB w="25400" cap="flat" cmpd="dbl" algn="ctr">
                      <a:solidFill>
                        <a:srgbClr val="000000"/>
                      </a:solidFill>
                      <a:prstDash val="solid"/>
                      <a:round/>
                      <a:headEnd type="none" w="med" len="med"/>
                      <a:tailEnd type="none" w="med" len="med"/>
                    </a:lnB>
                    <a:solidFill>
                      <a:srgbClr val="FFFFFF"/>
                    </a:solidFill>
                  </a:tcPr>
                </a:tc>
                <a:tc>
                  <a:txBody>
                    <a:bodyPr/>
                    <a:lstStyle/>
                    <a:p>
                      <a:pPr algn="ctr" fontAlgn="b"/>
                      <a:r>
                        <a:rPr lang="it-IT" sz="600" b="1" i="0" u="none" strike="noStrike">
                          <a:latin typeface="Arial"/>
                        </a:rPr>
                        <a:t> </a:t>
                      </a:r>
                    </a:p>
                  </a:txBody>
                  <a:tcPr marL="0" marR="0" marT="0" marB="0" anchor="b">
                    <a:lnL>
                      <a:noFill/>
                    </a:lnL>
                    <a:lnR>
                      <a:noFill/>
                    </a:lnR>
                    <a:lnT>
                      <a:noFill/>
                    </a:lnT>
                    <a:lnB w="25400" cap="flat" cmpd="dbl" algn="ctr">
                      <a:solidFill>
                        <a:srgbClr val="000000"/>
                      </a:solidFill>
                      <a:prstDash val="solid"/>
                      <a:round/>
                      <a:headEnd type="none" w="med" len="med"/>
                      <a:tailEnd type="none" w="med" len="med"/>
                    </a:lnB>
                    <a:solidFill>
                      <a:srgbClr val="FFFFFF"/>
                    </a:solidFill>
                  </a:tcPr>
                </a:tc>
                <a:tc>
                  <a:txBody>
                    <a:bodyPr/>
                    <a:lstStyle/>
                    <a:p>
                      <a:pPr algn="l" fontAlgn="b"/>
                      <a:r>
                        <a:rPr lang="it-IT" sz="600" b="1" i="0" u="none" strike="noStrike">
                          <a:latin typeface="Arial"/>
                        </a:rPr>
                        <a:t> </a:t>
                      </a:r>
                    </a:p>
                  </a:txBody>
                  <a:tcPr marL="0" marR="0" marT="0" marB="0" anchor="b">
                    <a:lnL>
                      <a:noFill/>
                    </a:lnL>
                    <a:lnR>
                      <a:noFill/>
                    </a:lnR>
                    <a:lnT>
                      <a:noFill/>
                    </a:lnT>
                    <a:lnB>
                      <a:noFill/>
                    </a:lnB>
                    <a:solidFill>
                      <a:srgbClr val="FFFFFF"/>
                    </a:solidFill>
                  </a:tcPr>
                </a:tc>
                <a:tc>
                  <a:txBody>
                    <a:bodyPr/>
                    <a:lstStyle/>
                    <a:p>
                      <a:pPr algn="ctr" fontAlgn="b"/>
                      <a:r>
                        <a:rPr lang="it-IT" sz="600" b="1" i="0" u="none" strike="noStrike" dirty="0">
                          <a:latin typeface="Arial"/>
                        </a:rPr>
                        <a:t> </a:t>
                      </a:r>
                    </a:p>
                  </a:txBody>
                  <a:tcPr marL="0" marR="0" marT="0" marB="0" anchor="b">
                    <a:lnL>
                      <a:noFill/>
                    </a:lnL>
                    <a:lnR>
                      <a:noFill/>
                    </a:lnR>
                    <a:lnT>
                      <a:noFill/>
                    </a:lnT>
                    <a:lnB w="25400" cap="flat" cmpd="dbl" algn="ctr">
                      <a:solidFill>
                        <a:srgbClr val="000000"/>
                      </a:solidFill>
                      <a:prstDash val="solid"/>
                      <a:round/>
                      <a:headEnd type="none" w="med" len="med"/>
                      <a:tailEnd type="none" w="med" len="med"/>
                    </a:lnB>
                    <a:solidFill>
                      <a:srgbClr val="FFFFFF"/>
                    </a:solidFill>
                  </a:tcPr>
                </a:tc>
              </a:tr>
              <a:tr h="173147">
                <a:tc>
                  <a:txBody>
                    <a:bodyPr/>
                    <a:lstStyle/>
                    <a:p>
                      <a:pPr algn="l" fontAlgn="b"/>
                      <a:r>
                        <a:rPr lang="it-IT"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r" fontAlgn="b"/>
                      <a:r>
                        <a:rPr lang="it-IT" sz="700" b="1" i="0" u="none" strike="noStrike" dirty="0">
                          <a:latin typeface="Arial"/>
                        </a:rPr>
                        <a:t>% subappalto (</a:t>
                      </a:r>
                      <a:r>
                        <a:rPr lang="it-IT" sz="700" b="1" i="0" u="none" strike="noStrike" dirty="0" err="1">
                          <a:latin typeface="Arial"/>
                        </a:rPr>
                        <a:t>incl</a:t>
                      </a:r>
                      <a:r>
                        <a:rPr lang="it-IT" sz="700" b="1" i="0" u="none" strike="noStrike" dirty="0">
                          <a:latin typeface="Arial"/>
                        </a:rPr>
                        <a:t>. </a:t>
                      </a:r>
                      <a:r>
                        <a:rPr lang="it-IT" sz="700" b="1" i="0" u="none" strike="noStrike" dirty="0" smtClean="0">
                          <a:latin typeface="Arial"/>
                        </a:rPr>
                        <a:t>Gruppo)</a:t>
                      </a:r>
                      <a:endParaRPr lang="it-IT" sz="700" b="1" i="0" u="none" strike="noStrike" dirty="0">
                        <a:latin typeface="Arial"/>
                      </a:endParaRPr>
                    </a:p>
                  </a:txBody>
                  <a:tcPr marL="0" marR="0" marT="0" marB="0" anchor="b">
                    <a:lnL>
                      <a:noFill/>
                    </a:lnL>
                    <a:lnR>
                      <a:noFill/>
                    </a:lnR>
                    <a:lnT>
                      <a:noFill/>
                    </a:lnT>
                    <a:lnB>
                      <a:noFill/>
                    </a:lnB>
                    <a:solidFill>
                      <a:srgbClr val="FFFFFF"/>
                    </a:solidFill>
                  </a:tcPr>
                </a:tc>
                <a:tc>
                  <a:txBody>
                    <a:bodyPr/>
                    <a:lstStyle/>
                    <a:p>
                      <a:pPr algn="l" fontAlgn="b"/>
                      <a:r>
                        <a:rPr lang="it-IT" sz="600" b="0" i="0" u="none" strike="noStrike">
                          <a:latin typeface="Arial"/>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it-IT" sz="600" b="1" i="0" u="none" strike="noStrike">
                          <a:latin typeface="Arial"/>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it-IT" sz="600" b="1" i="0" u="none" strike="noStrike">
                          <a:latin typeface="Arial"/>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it-IT" sz="600" b="1" i="0" u="none" strike="noStrike">
                          <a:latin typeface="Arial"/>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it-IT" sz="600" b="1" i="0" u="none" strike="noStrike" dirty="0">
                          <a:latin typeface="Arial"/>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it-IT" sz="600" b="1"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it-IT" sz="600" b="1" i="0" u="none" strike="noStrike" dirty="0">
                          <a:latin typeface="Arial"/>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73147">
                <a:tc>
                  <a:txBody>
                    <a:bodyPr/>
                    <a:lstStyle/>
                    <a:p>
                      <a:pPr algn="l" fontAlgn="b"/>
                      <a:r>
                        <a:rPr lang="it-IT"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r" fontAlgn="b"/>
                      <a:r>
                        <a:rPr lang="it-IT" sz="700" b="1" i="0" u="none" strike="noStrike" dirty="0">
                          <a:latin typeface="Arial"/>
                        </a:rPr>
                        <a:t>% subappalto (</a:t>
                      </a:r>
                      <a:r>
                        <a:rPr lang="it-IT" sz="700" b="1" i="0" u="none" strike="noStrike" dirty="0" err="1">
                          <a:latin typeface="Arial"/>
                        </a:rPr>
                        <a:t>escl</a:t>
                      </a:r>
                      <a:r>
                        <a:rPr lang="it-IT" sz="700" b="1" i="0" u="none" strike="noStrike" dirty="0">
                          <a:latin typeface="Arial"/>
                        </a:rPr>
                        <a:t>. </a:t>
                      </a:r>
                      <a:r>
                        <a:rPr lang="it-IT" sz="700" b="1" i="0" u="none" strike="noStrike" dirty="0" smtClean="0">
                          <a:latin typeface="Arial"/>
                        </a:rPr>
                        <a:t>Gruppo)</a:t>
                      </a:r>
                      <a:endParaRPr lang="it-IT" sz="700" b="1" i="0" u="none" strike="noStrike" dirty="0">
                        <a:latin typeface="Arial"/>
                      </a:endParaRPr>
                    </a:p>
                  </a:txBody>
                  <a:tcPr marL="0" marR="0" marT="0" marB="0" anchor="b">
                    <a:lnL>
                      <a:noFill/>
                    </a:lnL>
                    <a:lnR>
                      <a:noFill/>
                    </a:lnR>
                    <a:lnT>
                      <a:noFill/>
                    </a:lnT>
                    <a:lnB>
                      <a:noFill/>
                    </a:lnB>
                    <a:solidFill>
                      <a:srgbClr val="FFFFFF"/>
                    </a:solidFill>
                  </a:tcPr>
                </a:tc>
                <a:tc>
                  <a:txBody>
                    <a:bodyPr/>
                    <a:lstStyle/>
                    <a:p>
                      <a:pPr algn="l" fontAlgn="b"/>
                      <a:r>
                        <a:rPr lang="it-IT" sz="600" b="0" i="0" u="none" strike="noStrike">
                          <a:latin typeface="Arial"/>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it-IT" sz="600" b="1" i="0" u="none" strike="noStrike">
                          <a:latin typeface="Arial"/>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it-IT" sz="600" b="1" i="0" u="none" strike="noStrike">
                          <a:latin typeface="Arial"/>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it-IT" sz="600" b="1" i="0" u="none" strike="noStrike">
                          <a:latin typeface="Arial"/>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it-IT" sz="600" b="1" i="0" u="none" strike="noStrike" dirty="0">
                          <a:latin typeface="Arial"/>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it-IT" sz="600" b="1"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it-IT" sz="600" b="1" i="0" u="none" strike="noStrike">
                          <a:latin typeface="Arial"/>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r>
              <a:tr h="102169">
                <a:tc>
                  <a:txBody>
                    <a:bodyPr/>
                    <a:lstStyle/>
                    <a:p>
                      <a:pPr algn="l" fontAlgn="b"/>
                      <a:r>
                        <a:rPr lang="it-IT" sz="600" b="0" i="0" u="none" strike="noStrike">
                          <a:latin typeface="Arial"/>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700" b="1" i="0" u="none" strike="noStrike">
                          <a:latin typeface="Arial"/>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it-IT" sz="600" b="0" i="0" u="none" strike="noStrike">
                          <a:latin typeface="Arial"/>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it-IT" sz="600" b="1" i="0" u="none" strike="noStrike">
                          <a:latin typeface="Arial"/>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it-IT" sz="600" b="1" i="0" u="none" strike="noStrike">
                          <a:latin typeface="Arial"/>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it-IT" sz="600" b="1" i="0" u="none" strike="noStrike">
                          <a:latin typeface="Arial"/>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it-IT" sz="600" b="1" i="0" u="none" strike="noStrike">
                          <a:latin typeface="Arial"/>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it-IT" sz="600" b="1" i="0" u="none" strike="noStrike">
                          <a:latin typeface="Arial"/>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it-IT" sz="600" b="1" i="0" u="none" strike="noStrike" dirty="0">
                          <a:latin typeface="Arial"/>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r>
            </a:tbl>
          </a:graphicData>
        </a:graphic>
      </p:graphicFrame>
      <p:sp>
        <p:nvSpPr>
          <p:cNvPr id="14" name="Rettangolo 13"/>
          <p:cNvSpPr/>
          <p:nvPr/>
        </p:nvSpPr>
        <p:spPr>
          <a:xfrm>
            <a:off x="5076056" y="3212976"/>
            <a:ext cx="3744416" cy="1477328"/>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it-IT" dirty="0" smtClean="0">
                <a:solidFill>
                  <a:srgbClr val="000000"/>
                </a:solidFill>
                <a:ea typeface="Calibri" pitchFamily="34" charset="0"/>
                <a:cs typeface="Arial" pitchFamily="34" charset="0"/>
              </a:rPr>
              <a:t>Il Business case viene impostato con le informazioni note al momento.</a:t>
            </a:r>
          </a:p>
          <a:p>
            <a:r>
              <a:rPr lang="it-IT" dirty="0" smtClean="0">
                <a:solidFill>
                  <a:srgbClr val="000000"/>
                </a:solidFill>
                <a:ea typeface="Calibri" pitchFamily="34" charset="0"/>
                <a:cs typeface="Arial" pitchFamily="34" charset="0"/>
              </a:rPr>
              <a:t>Il Bid Manager deve evidenziare le </a:t>
            </a:r>
            <a:r>
              <a:rPr lang="it-IT" dirty="0" err="1" smtClean="0">
                <a:solidFill>
                  <a:srgbClr val="000000"/>
                </a:solidFill>
                <a:ea typeface="Calibri" pitchFamily="34" charset="0"/>
                <a:cs typeface="Arial" pitchFamily="34" charset="0"/>
              </a:rPr>
              <a:t>assumptions</a:t>
            </a:r>
            <a:r>
              <a:rPr lang="it-IT" dirty="0" smtClean="0">
                <a:solidFill>
                  <a:srgbClr val="000000"/>
                </a:solidFill>
                <a:ea typeface="Calibri" pitchFamily="34" charset="0"/>
                <a:cs typeface="Arial" pitchFamily="34" charset="0"/>
              </a:rPr>
              <a:t> poste alla base della valutazione.</a:t>
            </a:r>
          </a:p>
        </p:txBody>
      </p:sp>
    </p:spTree>
  </p:cSld>
  <p:clrMapOvr>
    <a:masterClrMapping/>
  </p:clrMapOvr>
  <p:transition advClick="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contenuto 5"/>
          <p:cNvSpPr txBox="1">
            <a:spLocks/>
          </p:cNvSpPr>
          <p:nvPr/>
        </p:nvSpPr>
        <p:spPr bwMode="auto">
          <a:xfrm>
            <a:off x="1115616" y="1052736"/>
            <a:ext cx="7858125" cy="2928937"/>
          </a:xfrm>
          <a:prstGeom prst="rect">
            <a:avLst/>
          </a:prstGeom>
          <a:noFill/>
          <a:ln w="9525">
            <a:noFill/>
            <a:miter lim="800000"/>
            <a:headEnd/>
            <a:tailEnd/>
          </a:ln>
        </p:spPr>
        <p:txBody>
          <a:bodyPr/>
          <a:lstStyle/>
          <a:p>
            <a:pPr marL="342900" indent="-342900">
              <a:lnSpc>
                <a:spcPct val="150000"/>
              </a:lnSpc>
              <a:spcBef>
                <a:spcPct val="20000"/>
              </a:spcBef>
              <a:buClr>
                <a:schemeClr val="accent1"/>
              </a:buClr>
              <a:buFont typeface="Wingdings" pitchFamily="2" charset="2"/>
              <a:buChar char="q"/>
              <a:defRPr/>
            </a:pPr>
            <a:r>
              <a:rPr lang="it-IT" sz="2800" b="1" dirty="0" smtClean="0">
                <a:solidFill>
                  <a:srgbClr val="C00000"/>
                </a:solidFill>
                <a:latin typeface="+mn-lt"/>
              </a:rPr>
              <a:t>1 - Preliminari di offerta</a:t>
            </a:r>
          </a:p>
          <a:p>
            <a:pPr marL="725488" indent="-342900">
              <a:spcBef>
                <a:spcPct val="20000"/>
              </a:spcBef>
              <a:buClr>
                <a:schemeClr val="accent1"/>
              </a:buClr>
              <a:buFont typeface="Courier New" pitchFamily="49" charset="0"/>
              <a:buChar char="o"/>
              <a:defRPr/>
            </a:pPr>
            <a:r>
              <a:rPr lang="it-IT" sz="1600" b="1" dirty="0" smtClean="0">
                <a:solidFill>
                  <a:srgbClr val="C00000"/>
                </a:solidFill>
                <a:latin typeface="+mn-lt"/>
              </a:rPr>
              <a:t>Verifica possesso requisiti tecnici ed economici</a:t>
            </a:r>
          </a:p>
          <a:p>
            <a:pPr marL="725488" indent="-342900">
              <a:spcBef>
                <a:spcPct val="20000"/>
              </a:spcBef>
              <a:buClr>
                <a:schemeClr val="accent1"/>
              </a:buClr>
              <a:buFont typeface="Courier New" pitchFamily="49" charset="0"/>
              <a:buChar char="o"/>
              <a:defRPr/>
            </a:pPr>
            <a:r>
              <a:rPr lang="it-IT" sz="1600" b="1" dirty="0" smtClean="0">
                <a:solidFill>
                  <a:srgbClr val="C00000"/>
                </a:solidFill>
                <a:latin typeface="+mn-lt"/>
              </a:rPr>
              <a:t>Definizione delle modalità di partecipazione</a:t>
            </a:r>
          </a:p>
          <a:p>
            <a:pPr marL="725488" indent="-342900">
              <a:spcBef>
                <a:spcPct val="20000"/>
              </a:spcBef>
              <a:buClr>
                <a:schemeClr val="accent1"/>
              </a:buClr>
              <a:buFont typeface="Courier New" pitchFamily="49" charset="0"/>
              <a:buChar char="o"/>
              <a:defRPr/>
            </a:pPr>
            <a:r>
              <a:rPr lang="it-IT" sz="1600" b="1" dirty="0" smtClean="0">
                <a:solidFill>
                  <a:srgbClr val="C00000"/>
                </a:solidFill>
                <a:latin typeface="+mn-lt"/>
              </a:rPr>
              <a:t>Definizione della formazione del RTI</a:t>
            </a:r>
          </a:p>
          <a:p>
            <a:pPr marL="725488" indent="-342900">
              <a:spcBef>
                <a:spcPct val="20000"/>
              </a:spcBef>
              <a:buClr>
                <a:schemeClr val="accent1"/>
              </a:buClr>
              <a:buFont typeface="Courier New" pitchFamily="49" charset="0"/>
              <a:buChar char="o"/>
              <a:defRPr/>
            </a:pPr>
            <a:r>
              <a:rPr lang="it-IT" sz="1600" b="1" dirty="0" smtClean="0">
                <a:solidFill>
                  <a:srgbClr val="C00000"/>
                </a:solidFill>
                <a:latin typeface="+mn-lt"/>
              </a:rPr>
              <a:t>Coinvolgimento consulenti esterni</a:t>
            </a:r>
          </a:p>
          <a:p>
            <a:pPr marL="725488" indent="-342900">
              <a:spcBef>
                <a:spcPct val="20000"/>
              </a:spcBef>
              <a:buClr>
                <a:schemeClr val="accent1"/>
              </a:buClr>
              <a:buFont typeface="Courier New" pitchFamily="49" charset="0"/>
              <a:buChar char="o"/>
              <a:defRPr/>
            </a:pPr>
            <a:r>
              <a:rPr lang="it-IT" sz="1600" b="1" dirty="0" smtClean="0">
                <a:solidFill>
                  <a:srgbClr val="C00000"/>
                </a:solidFill>
                <a:latin typeface="+mn-lt"/>
              </a:rPr>
              <a:t>Pianificazione</a:t>
            </a:r>
          </a:p>
          <a:p>
            <a:pPr marL="725488" indent="-342900">
              <a:spcBef>
                <a:spcPct val="20000"/>
              </a:spcBef>
              <a:buClr>
                <a:schemeClr val="accent1"/>
              </a:buClr>
              <a:buFont typeface="Courier New" pitchFamily="49" charset="0"/>
              <a:buChar char="o"/>
              <a:defRPr/>
            </a:pPr>
            <a:r>
              <a:rPr lang="it-IT" sz="1600" b="1" dirty="0" smtClean="0">
                <a:solidFill>
                  <a:srgbClr val="C00000"/>
                </a:solidFill>
                <a:latin typeface="+mn-lt"/>
              </a:rPr>
              <a:t>Autorizzazione</a:t>
            </a:r>
          </a:p>
          <a:p>
            <a:pPr marL="725488" indent="-342900">
              <a:spcBef>
                <a:spcPct val="20000"/>
              </a:spcBef>
              <a:buClr>
                <a:schemeClr val="accent1"/>
              </a:buClr>
              <a:buFont typeface="Courier New" pitchFamily="49" charset="0"/>
              <a:buChar char="o"/>
              <a:defRPr/>
            </a:pPr>
            <a:endParaRPr lang="it-IT" sz="1600" b="1" dirty="0" smtClean="0">
              <a:solidFill>
                <a:srgbClr val="C00000"/>
              </a:solidFill>
              <a:latin typeface="+mn-lt"/>
            </a:endParaRPr>
          </a:p>
        </p:txBody>
      </p:sp>
      <p:sp>
        <p:nvSpPr>
          <p:cNvPr id="8" name="Text Box 4"/>
          <p:cNvSpPr txBox="1">
            <a:spLocks noChangeArrowheads="1"/>
          </p:cNvSpPr>
          <p:nvPr/>
        </p:nvSpPr>
        <p:spPr bwMode="auto">
          <a:xfrm>
            <a:off x="3419872" y="0"/>
            <a:ext cx="5724128" cy="584775"/>
          </a:xfrm>
          <a:prstGeom prst="rect">
            <a:avLst/>
          </a:prstGeom>
          <a:noFill/>
          <a:ln w="9525">
            <a:noFill/>
            <a:miter lim="800000"/>
            <a:headEnd/>
            <a:tailEnd/>
          </a:ln>
          <a:effectLst/>
        </p:spPr>
        <p:txBody>
          <a:bodyPr wrap="square">
            <a:spAutoFit/>
          </a:bodyPr>
          <a:lstStyle/>
          <a:p>
            <a:pPr algn="r" fontAlgn="auto">
              <a:spcBef>
                <a:spcPts val="0"/>
              </a:spcBef>
              <a:spcAft>
                <a:spcPts val="0"/>
              </a:spcAft>
              <a:defRPr/>
            </a:pPr>
            <a:r>
              <a:rPr lang="it-IT" sz="3200" b="1" dirty="0" smtClean="0">
                <a:solidFill>
                  <a:schemeClr val="bg1"/>
                </a:solidFill>
                <a:latin typeface="Calibri" pitchFamily="34" charset="0"/>
                <a:ea typeface="+mj-ea"/>
                <a:cs typeface="+mj-cs"/>
              </a:rPr>
              <a:t>Preliminari di offerta – </a:t>
            </a:r>
            <a:r>
              <a:rPr lang="it-IT" sz="3200" b="1" dirty="0" err="1" smtClean="0">
                <a:solidFill>
                  <a:schemeClr val="bg1"/>
                </a:solidFill>
                <a:latin typeface="Calibri" pitchFamily="34" charset="0"/>
                <a:ea typeface="+mj-ea"/>
                <a:cs typeface="+mj-cs"/>
              </a:rPr>
              <a:t>wrap</a:t>
            </a:r>
            <a:r>
              <a:rPr lang="it-IT" sz="3200" b="1" dirty="0" smtClean="0">
                <a:solidFill>
                  <a:schemeClr val="bg1"/>
                </a:solidFill>
                <a:latin typeface="Calibri" pitchFamily="34" charset="0"/>
                <a:ea typeface="+mj-ea"/>
                <a:cs typeface="+mj-cs"/>
              </a:rPr>
              <a:t> up</a:t>
            </a:r>
            <a:endParaRPr lang="it-IT" sz="3200" b="1" dirty="0">
              <a:solidFill>
                <a:schemeClr val="bg1"/>
              </a:solidFill>
              <a:latin typeface="Calibri" pitchFamily="34" charset="0"/>
              <a:ea typeface="+mj-ea"/>
              <a:cs typeface="+mj-cs"/>
            </a:endParaRPr>
          </a:p>
        </p:txBody>
      </p:sp>
      <p:sp>
        <p:nvSpPr>
          <p:cNvPr id="35847" name="Segnaposto numero diapositiva 8"/>
          <p:cNvSpPr txBox="1">
            <a:spLocks/>
          </p:cNvSpPr>
          <p:nvPr/>
        </p:nvSpPr>
        <p:spPr bwMode="auto">
          <a:xfrm>
            <a:off x="3498850" y="6448425"/>
            <a:ext cx="2133600" cy="365125"/>
          </a:xfrm>
          <a:prstGeom prst="rect">
            <a:avLst/>
          </a:prstGeom>
          <a:noFill/>
          <a:ln w="9525">
            <a:noFill/>
            <a:miter lim="800000"/>
            <a:headEnd/>
            <a:tailEnd/>
          </a:ln>
        </p:spPr>
        <p:txBody>
          <a:bodyPr anchor="ctr"/>
          <a:lstStyle/>
          <a:p>
            <a:pPr algn="ctr"/>
            <a:fld id="{47EDFC3B-3322-405D-B7D7-CD38460ABCC5}" type="slidenum">
              <a:rPr lang="it-IT" sz="1100" b="1">
                <a:latin typeface="Calibri" pitchFamily="34" charset="0"/>
              </a:rPr>
              <a:pPr algn="ctr"/>
              <a:t>15</a:t>
            </a:fld>
            <a:endParaRPr lang="it-IT" sz="1100" b="1">
              <a:latin typeface="Calibri" pitchFamily="34" charset="0"/>
            </a:endParaRPr>
          </a:p>
        </p:txBody>
      </p:sp>
      <p:pic>
        <p:nvPicPr>
          <p:cNvPr id="7" name="Picture 5" descr="C:\Documents and Settings\Administrator\Impostazioni locali\Temporary Internet Files\Content.IE5\TN5QXFU0\MC900326184[1].wmf"/>
          <p:cNvPicPr>
            <a:picLocks noChangeAspect="1" noChangeArrowheads="1"/>
          </p:cNvPicPr>
          <p:nvPr/>
        </p:nvPicPr>
        <p:blipFill>
          <a:blip r:embed="rId3" cstate="print"/>
          <a:srcRect/>
          <a:stretch>
            <a:fillRect/>
          </a:stretch>
        </p:blipFill>
        <p:spPr bwMode="auto">
          <a:xfrm>
            <a:off x="323528" y="1124744"/>
            <a:ext cx="648072" cy="683241"/>
          </a:xfrm>
          <a:prstGeom prst="rect">
            <a:avLst/>
          </a:prstGeom>
          <a:noFill/>
        </p:spPr>
      </p:pic>
    </p:spTree>
  </p:cSld>
  <p:clrMapOvr>
    <a:masterClrMapping/>
  </p:clrMapOvr>
  <p:transition advClick="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ChangeArrowheads="1"/>
          </p:cNvSpPr>
          <p:nvPr/>
        </p:nvSpPr>
        <p:spPr bwMode="auto">
          <a:xfrm>
            <a:off x="899592" y="2132856"/>
            <a:ext cx="7200800" cy="473075"/>
          </a:xfrm>
          <a:prstGeom prst="rect">
            <a:avLst/>
          </a:prstGeom>
          <a:solidFill>
            <a:srgbClr val="DDDDDD"/>
          </a:solidFill>
          <a:ln w="9525">
            <a:noFill/>
            <a:miter lim="800000"/>
            <a:headEnd/>
            <a:tailEnd/>
          </a:ln>
        </p:spPr>
        <p:txBody>
          <a:bodyPr wrap="none" anchor="ctr"/>
          <a:lstStyle/>
          <a:p>
            <a:endParaRPr lang="it-IT" sz="2300"/>
          </a:p>
        </p:txBody>
      </p:sp>
      <p:sp>
        <p:nvSpPr>
          <p:cNvPr id="5" name="Segnaposto contenuto 5"/>
          <p:cNvSpPr txBox="1">
            <a:spLocks/>
          </p:cNvSpPr>
          <p:nvPr/>
        </p:nvSpPr>
        <p:spPr bwMode="auto">
          <a:xfrm>
            <a:off x="1115616" y="980728"/>
            <a:ext cx="7858125" cy="4392488"/>
          </a:xfrm>
          <a:prstGeom prst="rect">
            <a:avLst/>
          </a:prstGeom>
          <a:noFill/>
          <a:ln w="9525">
            <a:noFill/>
            <a:miter lim="800000"/>
            <a:headEnd/>
            <a:tailEnd/>
          </a:ln>
        </p:spPr>
        <p:txBody>
          <a:bodyPr/>
          <a:lstStyle/>
          <a:p>
            <a:pPr marL="342900" indent="-342900">
              <a:lnSpc>
                <a:spcPct val="150000"/>
              </a:lnSpc>
              <a:spcBef>
                <a:spcPct val="20000"/>
              </a:spcBef>
              <a:buClr>
                <a:schemeClr val="accent1"/>
              </a:buClr>
              <a:defRPr/>
            </a:pPr>
            <a:r>
              <a:rPr lang="it-IT" sz="2800" b="1" dirty="0" smtClean="0">
                <a:solidFill>
                  <a:srgbClr val="C00000"/>
                </a:solidFill>
                <a:latin typeface="+mj-lt"/>
              </a:rPr>
              <a:t>La predisposizione delle offerte in una gara pubblica</a:t>
            </a:r>
          </a:p>
          <a:p>
            <a:pPr marL="342900" indent="-342900">
              <a:lnSpc>
                <a:spcPct val="150000"/>
              </a:lnSpc>
              <a:spcBef>
                <a:spcPct val="20000"/>
              </a:spcBef>
              <a:buClr>
                <a:schemeClr val="accent1"/>
              </a:buClr>
              <a:buFont typeface="Wingdings" pitchFamily="2" charset="2"/>
              <a:buChar char="q"/>
              <a:defRPr/>
            </a:pPr>
            <a:r>
              <a:rPr lang="it-IT" dirty="0" smtClean="0">
                <a:solidFill>
                  <a:srgbClr val="C00000"/>
                </a:solidFill>
                <a:latin typeface="+mn-lt"/>
              </a:rPr>
              <a:t>1 - Preliminari di offerta</a:t>
            </a:r>
          </a:p>
          <a:p>
            <a:pPr marL="342900" indent="-342900">
              <a:lnSpc>
                <a:spcPct val="150000"/>
              </a:lnSpc>
              <a:spcBef>
                <a:spcPct val="20000"/>
              </a:spcBef>
              <a:buClr>
                <a:schemeClr val="accent1"/>
              </a:buClr>
              <a:buFont typeface="Wingdings" pitchFamily="2" charset="2"/>
              <a:buChar char="q"/>
              <a:defRPr/>
            </a:pPr>
            <a:r>
              <a:rPr lang="it-IT" sz="1600" b="1" dirty="0" smtClean="0">
                <a:solidFill>
                  <a:srgbClr val="C00000"/>
                </a:solidFill>
              </a:rPr>
              <a:t>2 - Documentazione legale e amministrativa</a:t>
            </a:r>
          </a:p>
          <a:p>
            <a:pPr marL="342900" indent="-342900">
              <a:lnSpc>
                <a:spcPct val="150000"/>
              </a:lnSpc>
              <a:spcBef>
                <a:spcPct val="20000"/>
              </a:spcBef>
              <a:buClr>
                <a:schemeClr val="accent1"/>
              </a:buClr>
              <a:buFont typeface="Wingdings" pitchFamily="2" charset="2"/>
              <a:buChar char="q"/>
              <a:defRPr/>
            </a:pPr>
            <a:r>
              <a:rPr lang="it-IT" sz="1600" dirty="0" smtClean="0">
                <a:solidFill>
                  <a:srgbClr val="C00000"/>
                </a:solidFill>
              </a:rPr>
              <a:t>3 - Predisposizione offerta tecnica</a:t>
            </a:r>
          </a:p>
          <a:p>
            <a:pPr marL="342900" indent="-342900">
              <a:lnSpc>
                <a:spcPct val="150000"/>
              </a:lnSpc>
              <a:spcBef>
                <a:spcPct val="20000"/>
              </a:spcBef>
              <a:buClr>
                <a:schemeClr val="accent1"/>
              </a:buClr>
              <a:buFont typeface="Wingdings" pitchFamily="2" charset="2"/>
              <a:buChar char="q"/>
              <a:defRPr/>
            </a:pPr>
            <a:r>
              <a:rPr lang="it-IT" sz="1600" dirty="0" smtClean="0">
                <a:solidFill>
                  <a:srgbClr val="C00000"/>
                </a:solidFill>
              </a:rPr>
              <a:t>4 - Predisposizione offerta economica</a:t>
            </a:r>
          </a:p>
          <a:p>
            <a:pPr marL="342900" indent="-342900">
              <a:lnSpc>
                <a:spcPct val="150000"/>
              </a:lnSpc>
              <a:spcBef>
                <a:spcPct val="20000"/>
              </a:spcBef>
              <a:buClr>
                <a:schemeClr val="accent1"/>
              </a:buClr>
              <a:buFont typeface="Wingdings" pitchFamily="2" charset="2"/>
              <a:buChar char="q"/>
              <a:defRPr/>
            </a:pPr>
            <a:r>
              <a:rPr lang="it-IT" sz="1600" dirty="0" smtClean="0">
                <a:solidFill>
                  <a:srgbClr val="C00000"/>
                </a:solidFill>
              </a:rPr>
              <a:t>5 - La </a:t>
            </a:r>
            <a:r>
              <a:rPr lang="it-IT" sz="1600" dirty="0" err="1" smtClean="0">
                <a:solidFill>
                  <a:srgbClr val="C00000"/>
                </a:solidFill>
              </a:rPr>
              <a:t>review</a:t>
            </a:r>
            <a:r>
              <a:rPr lang="it-IT" sz="1600" dirty="0" smtClean="0">
                <a:solidFill>
                  <a:srgbClr val="C00000"/>
                </a:solidFill>
              </a:rPr>
              <a:t> e il riesame dell’offerta tecnica</a:t>
            </a:r>
          </a:p>
          <a:p>
            <a:pPr marL="342900" indent="-342900">
              <a:lnSpc>
                <a:spcPct val="150000"/>
              </a:lnSpc>
              <a:spcBef>
                <a:spcPct val="20000"/>
              </a:spcBef>
              <a:buClr>
                <a:schemeClr val="accent1"/>
              </a:buClr>
              <a:buFont typeface="Wingdings" pitchFamily="2" charset="2"/>
              <a:buChar char="q"/>
              <a:defRPr/>
            </a:pPr>
            <a:r>
              <a:rPr lang="it-IT" sz="1600" dirty="0" smtClean="0">
                <a:solidFill>
                  <a:srgbClr val="C00000"/>
                </a:solidFill>
              </a:rPr>
              <a:t>6 - La chiusura</a:t>
            </a:r>
          </a:p>
          <a:p>
            <a:pPr marL="342900" indent="-342900">
              <a:lnSpc>
                <a:spcPct val="150000"/>
              </a:lnSpc>
              <a:spcBef>
                <a:spcPct val="20000"/>
              </a:spcBef>
              <a:buClr>
                <a:schemeClr val="accent1"/>
              </a:buClr>
              <a:defRPr/>
            </a:pPr>
            <a:endParaRPr lang="it-IT" sz="1600" b="1" dirty="0" smtClean="0">
              <a:solidFill>
                <a:srgbClr val="C00000"/>
              </a:solidFill>
            </a:endParaRPr>
          </a:p>
          <a:p>
            <a:pPr marL="342900" indent="-342900">
              <a:lnSpc>
                <a:spcPct val="150000"/>
              </a:lnSpc>
              <a:spcBef>
                <a:spcPct val="20000"/>
              </a:spcBef>
              <a:buClr>
                <a:schemeClr val="accent1"/>
              </a:buClr>
              <a:buFont typeface="Wingdings" pitchFamily="2" charset="2"/>
              <a:buChar char="q"/>
              <a:defRPr/>
            </a:pPr>
            <a:endParaRPr lang="it-IT" sz="1600" b="1" dirty="0" smtClean="0">
              <a:solidFill>
                <a:srgbClr val="C00000"/>
              </a:solidFill>
            </a:endParaRPr>
          </a:p>
          <a:p>
            <a:pPr marL="342900" indent="-342900">
              <a:lnSpc>
                <a:spcPct val="150000"/>
              </a:lnSpc>
              <a:spcBef>
                <a:spcPct val="20000"/>
              </a:spcBef>
              <a:buClr>
                <a:schemeClr val="accent1"/>
              </a:buClr>
              <a:buFont typeface="Wingdings" pitchFamily="2" charset="2"/>
              <a:buChar char="q"/>
              <a:defRPr/>
            </a:pPr>
            <a:endParaRPr lang="it-IT" sz="1600" b="1" dirty="0" smtClean="0">
              <a:solidFill>
                <a:srgbClr val="C00000"/>
              </a:solidFill>
            </a:endParaRPr>
          </a:p>
        </p:txBody>
      </p:sp>
      <p:sp>
        <p:nvSpPr>
          <p:cNvPr id="8" name="Text Box 4"/>
          <p:cNvSpPr txBox="1">
            <a:spLocks noChangeArrowheads="1"/>
          </p:cNvSpPr>
          <p:nvPr/>
        </p:nvSpPr>
        <p:spPr bwMode="auto">
          <a:xfrm>
            <a:off x="4355976" y="0"/>
            <a:ext cx="4103265" cy="584775"/>
          </a:xfrm>
          <a:prstGeom prst="rect">
            <a:avLst/>
          </a:prstGeom>
          <a:noFill/>
          <a:ln w="9525">
            <a:noFill/>
            <a:miter lim="800000"/>
            <a:headEnd/>
            <a:tailEnd/>
          </a:ln>
          <a:effectLst/>
        </p:spPr>
        <p:txBody>
          <a:bodyPr wrap="square">
            <a:spAutoFit/>
          </a:bodyPr>
          <a:lstStyle/>
          <a:p>
            <a:pPr algn="r" fontAlgn="auto">
              <a:spcBef>
                <a:spcPts val="0"/>
              </a:spcBef>
              <a:spcAft>
                <a:spcPts val="0"/>
              </a:spcAft>
              <a:defRPr/>
            </a:pPr>
            <a:r>
              <a:rPr lang="it-IT" sz="3200" b="1" dirty="0">
                <a:solidFill>
                  <a:schemeClr val="bg1"/>
                </a:solidFill>
                <a:latin typeface="Calibri" pitchFamily="34" charset="0"/>
                <a:ea typeface="+mj-ea"/>
                <a:cs typeface="+mj-cs"/>
              </a:rPr>
              <a:t>Agenda</a:t>
            </a:r>
          </a:p>
        </p:txBody>
      </p:sp>
      <p:sp>
        <p:nvSpPr>
          <p:cNvPr id="35847" name="Segnaposto numero diapositiva 8"/>
          <p:cNvSpPr txBox="1">
            <a:spLocks/>
          </p:cNvSpPr>
          <p:nvPr/>
        </p:nvSpPr>
        <p:spPr bwMode="auto">
          <a:xfrm>
            <a:off x="3498850" y="6448425"/>
            <a:ext cx="2133600" cy="365125"/>
          </a:xfrm>
          <a:prstGeom prst="rect">
            <a:avLst/>
          </a:prstGeom>
          <a:noFill/>
          <a:ln w="9525">
            <a:noFill/>
            <a:miter lim="800000"/>
            <a:headEnd/>
            <a:tailEnd/>
          </a:ln>
        </p:spPr>
        <p:txBody>
          <a:bodyPr anchor="ctr"/>
          <a:lstStyle/>
          <a:p>
            <a:pPr algn="ctr"/>
            <a:fld id="{47EDFC3B-3322-405D-B7D7-CD38460ABCC5}" type="slidenum">
              <a:rPr lang="it-IT" sz="1100" b="1">
                <a:latin typeface="Calibri" pitchFamily="34" charset="0"/>
              </a:rPr>
              <a:pPr algn="ctr"/>
              <a:t>16</a:t>
            </a:fld>
            <a:endParaRPr lang="it-IT" sz="1100" b="1">
              <a:latin typeface="Calibri" pitchFamily="34" charset="0"/>
            </a:endParaRPr>
          </a:p>
        </p:txBody>
      </p:sp>
      <p:pic>
        <p:nvPicPr>
          <p:cNvPr id="7" name="Picture 5" descr="C:\Documents and Settings\Administrator\Impostazioni locali\Temporary Internet Files\Content.IE5\TN5QXFU0\MC900326184[1].wmf"/>
          <p:cNvPicPr>
            <a:picLocks noChangeAspect="1" noChangeArrowheads="1"/>
          </p:cNvPicPr>
          <p:nvPr/>
        </p:nvPicPr>
        <p:blipFill>
          <a:blip r:embed="rId3" cstate="print"/>
          <a:srcRect/>
          <a:stretch>
            <a:fillRect/>
          </a:stretch>
        </p:blipFill>
        <p:spPr bwMode="auto">
          <a:xfrm>
            <a:off x="323528" y="1124744"/>
            <a:ext cx="648072" cy="683241"/>
          </a:xfrm>
          <a:prstGeom prst="rect">
            <a:avLst/>
          </a:prstGeom>
          <a:noFill/>
        </p:spPr>
      </p:pic>
    </p:spTree>
  </p:cSld>
  <p:clrMapOvr>
    <a:masterClrMapping/>
  </p:clrMapOvr>
  <p:transition advClick="0"/>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contenuto 5"/>
          <p:cNvSpPr txBox="1">
            <a:spLocks/>
          </p:cNvSpPr>
          <p:nvPr/>
        </p:nvSpPr>
        <p:spPr bwMode="auto">
          <a:xfrm>
            <a:off x="179512" y="620689"/>
            <a:ext cx="8794229" cy="504056"/>
          </a:xfrm>
          <a:prstGeom prst="rect">
            <a:avLst/>
          </a:prstGeom>
          <a:noFill/>
          <a:ln w="9525">
            <a:noFill/>
            <a:miter lim="800000"/>
            <a:headEnd/>
            <a:tailEnd/>
          </a:ln>
        </p:spPr>
        <p:txBody>
          <a:bodyPr/>
          <a:lstStyle/>
          <a:p>
            <a:pPr marL="725488" indent="-342900" algn="ctr">
              <a:spcBef>
                <a:spcPct val="20000"/>
              </a:spcBef>
              <a:buClr>
                <a:schemeClr val="accent1"/>
              </a:buClr>
              <a:defRPr/>
            </a:pPr>
            <a:r>
              <a:rPr lang="it-IT" sz="2800" b="1" dirty="0" smtClean="0">
                <a:solidFill>
                  <a:srgbClr val="C00000"/>
                </a:solidFill>
                <a:latin typeface="+mn-lt"/>
              </a:rPr>
              <a:t>Analisi dei vincoli</a:t>
            </a:r>
          </a:p>
        </p:txBody>
      </p:sp>
      <p:sp>
        <p:nvSpPr>
          <p:cNvPr id="35847" name="Segnaposto numero diapositiva 8"/>
          <p:cNvSpPr txBox="1">
            <a:spLocks/>
          </p:cNvSpPr>
          <p:nvPr/>
        </p:nvSpPr>
        <p:spPr bwMode="auto">
          <a:xfrm>
            <a:off x="3498850" y="6448425"/>
            <a:ext cx="2133600" cy="365125"/>
          </a:xfrm>
          <a:prstGeom prst="rect">
            <a:avLst/>
          </a:prstGeom>
          <a:noFill/>
          <a:ln w="9525">
            <a:noFill/>
            <a:miter lim="800000"/>
            <a:headEnd/>
            <a:tailEnd/>
          </a:ln>
        </p:spPr>
        <p:txBody>
          <a:bodyPr anchor="ctr"/>
          <a:lstStyle/>
          <a:p>
            <a:pPr algn="ctr"/>
            <a:fld id="{47EDFC3B-3322-405D-B7D7-CD38460ABCC5}" type="slidenum">
              <a:rPr lang="it-IT" sz="1100" b="1">
                <a:latin typeface="Calibri" pitchFamily="34" charset="0"/>
              </a:rPr>
              <a:pPr algn="ctr"/>
              <a:t>17</a:t>
            </a:fld>
            <a:endParaRPr lang="it-IT" sz="1100" b="1">
              <a:latin typeface="Calibri" pitchFamily="34" charset="0"/>
            </a:endParaRPr>
          </a:p>
        </p:txBody>
      </p:sp>
      <p:sp>
        <p:nvSpPr>
          <p:cNvPr id="6" name="Text Box 4"/>
          <p:cNvSpPr txBox="1">
            <a:spLocks noChangeArrowheads="1"/>
          </p:cNvSpPr>
          <p:nvPr/>
        </p:nvSpPr>
        <p:spPr bwMode="auto">
          <a:xfrm>
            <a:off x="0" y="0"/>
            <a:ext cx="8964488" cy="584775"/>
          </a:xfrm>
          <a:prstGeom prst="rect">
            <a:avLst/>
          </a:prstGeom>
          <a:noFill/>
          <a:ln w="9525">
            <a:noFill/>
            <a:miter lim="800000"/>
            <a:headEnd/>
            <a:tailEnd/>
          </a:ln>
          <a:effectLst/>
        </p:spPr>
        <p:txBody>
          <a:bodyPr wrap="square">
            <a:spAutoFit/>
          </a:bodyPr>
          <a:lstStyle/>
          <a:p>
            <a:pPr algn="r" fontAlgn="auto">
              <a:spcBef>
                <a:spcPts val="0"/>
              </a:spcBef>
              <a:spcAft>
                <a:spcPts val="0"/>
              </a:spcAft>
              <a:defRPr/>
            </a:pPr>
            <a:r>
              <a:rPr lang="it-IT" sz="3200" b="1" dirty="0" smtClean="0">
                <a:solidFill>
                  <a:schemeClr val="bg1"/>
                </a:solidFill>
                <a:latin typeface="Calibri" pitchFamily="34" charset="0"/>
                <a:ea typeface="+mj-ea"/>
                <a:cs typeface="+mj-cs"/>
              </a:rPr>
              <a:t>Documentazione legale amministrativa</a:t>
            </a:r>
            <a:endParaRPr lang="it-IT" sz="3200" b="1" dirty="0">
              <a:solidFill>
                <a:schemeClr val="bg1"/>
              </a:solidFill>
              <a:latin typeface="Calibri" pitchFamily="34" charset="0"/>
              <a:ea typeface="+mj-ea"/>
              <a:cs typeface="+mj-cs"/>
            </a:endParaRPr>
          </a:p>
        </p:txBody>
      </p:sp>
      <p:sp>
        <p:nvSpPr>
          <p:cNvPr id="7" name="Rectangle 4"/>
          <p:cNvSpPr>
            <a:spLocks noChangeArrowheads="1"/>
          </p:cNvSpPr>
          <p:nvPr/>
        </p:nvSpPr>
        <p:spPr bwMode="auto">
          <a:xfrm>
            <a:off x="323528" y="1513815"/>
            <a:ext cx="8640960" cy="313932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it-IT" dirty="0" smtClean="0">
                <a:solidFill>
                  <a:srgbClr val="000000"/>
                </a:solidFill>
                <a:latin typeface="+mn-lt"/>
                <a:ea typeface="Calibri" pitchFamily="34" charset="0"/>
                <a:cs typeface="Arial" pitchFamily="34" charset="0"/>
              </a:rPr>
              <a:t>La Funzione Legale analizza il capitolato, il disciplinare e lo schema di contratto per individuare tutti i vincoli posti  in fase di partecipazione e di esecuzione, come ad esempio:</a:t>
            </a:r>
          </a:p>
          <a:p>
            <a:pPr marL="173038" indent="-173038">
              <a:buFont typeface="Arial" pitchFamily="34" charset="0"/>
              <a:buChar char="•"/>
            </a:pPr>
            <a:r>
              <a:rPr lang="it-IT" dirty="0" smtClean="0">
                <a:solidFill>
                  <a:srgbClr val="000000"/>
                </a:solidFill>
                <a:latin typeface="+mn-lt"/>
                <a:ea typeface="Calibri" pitchFamily="34" charset="0"/>
                <a:cs typeface="Arial" pitchFamily="34" charset="0"/>
              </a:rPr>
              <a:t>certificazioni  professionali necessarie,</a:t>
            </a:r>
          </a:p>
          <a:p>
            <a:pPr marL="173038" indent="-173038">
              <a:buFont typeface="Arial" pitchFamily="34" charset="0"/>
              <a:buChar char="•"/>
            </a:pPr>
            <a:r>
              <a:rPr lang="it-IT" dirty="0" smtClean="0">
                <a:solidFill>
                  <a:srgbClr val="000000"/>
                </a:solidFill>
                <a:latin typeface="+mn-lt"/>
                <a:ea typeface="Calibri" pitchFamily="34" charset="0"/>
                <a:cs typeface="Arial" pitchFamily="34" charset="0"/>
              </a:rPr>
              <a:t>durata del periodo di garanzia,</a:t>
            </a:r>
          </a:p>
          <a:p>
            <a:pPr marL="173038" indent="-173038">
              <a:buFont typeface="Arial" pitchFamily="34" charset="0"/>
              <a:buChar char="•"/>
            </a:pPr>
            <a:r>
              <a:rPr lang="it-IT" dirty="0" smtClean="0">
                <a:solidFill>
                  <a:srgbClr val="000000"/>
                </a:solidFill>
                <a:latin typeface="+mn-lt"/>
                <a:ea typeface="Calibri" pitchFamily="34" charset="0"/>
                <a:cs typeface="Arial" pitchFamily="34" charset="0"/>
              </a:rPr>
              <a:t>clausole di rescissione,</a:t>
            </a:r>
          </a:p>
          <a:p>
            <a:pPr marL="173038" indent="-173038">
              <a:buFont typeface="Arial" pitchFamily="34" charset="0"/>
              <a:buChar char="•"/>
            </a:pPr>
            <a:r>
              <a:rPr lang="it-IT" dirty="0" smtClean="0">
                <a:solidFill>
                  <a:srgbClr val="000000"/>
                </a:solidFill>
                <a:latin typeface="+mn-lt"/>
                <a:ea typeface="Calibri" pitchFamily="34" charset="0"/>
                <a:cs typeface="Arial" pitchFamily="34" charset="0"/>
              </a:rPr>
              <a:t>presenza o assenza di quota minima garantita,</a:t>
            </a:r>
          </a:p>
          <a:p>
            <a:pPr marL="173038" indent="-173038">
              <a:buFont typeface="Arial" pitchFamily="34" charset="0"/>
              <a:buChar char="•"/>
            </a:pPr>
            <a:r>
              <a:rPr lang="it-IT" dirty="0" smtClean="0">
                <a:solidFill>
                  <a:srgbClr val="000000"/>
                </a:solidFill>
                <a:latin typeface="+mn-lt"/>
                <a:ea typeface="Calibri" pitchFamily="34" charset="0"/>
                <a:cs typeface="Arial" pitchFamily="34" charset="0"/>
              </a:rPr>
              <a:t>vincoli sulla proprietà intellettuale, </a:t>
            </a:r>
          </a:p>
          <a:p>
            <a:pPr marL="173038" indent="-173038">
              <a:buFont typeface="Arial" pitchFamily="34" charset="0"/>
              <a:buChar char="•"/>
            </a:pPr>
            <a:r>
              <a:rPr lang="it-IT" dirty="0" smtClean="0">
                <a:solidFill>
                  <a:srgbClr val="000000"/>
                </a:solidFill>
                <a:latin typeface="+mn-lt"/>
                <a:ea typeface="Calibri" pitchFamily="34" charset="0"/>
                <a:cs typeface="Arial" pitchFamily="34" charset="0"/>
              </a:rPr>
              <a:t>...</a:t>
            </a:r>
          </a:p>
          <a:p>
            <a:pPr marL="173038" indent="-173038">
              <a:buFont typeface="Arial" pitchFamily="34" charset="0"/>
              <a:buChar char="•"/>
            </a:pPr>
            <a:endParaRPr lang="it-IT" dirty="0" smtClean="0">
              <a:solidFill>
                <a:srgbClr val="000000"/>
              </a:solidFill>
              <a:latin typeface="+mn-lt"/>
              <a:ea typeface="Calibri" pitchFamily="34" charset="0"/>
              <a:cs typeface="Arial" pitchFamily="34" charset="0"/>
            </a:endParaRPr>
          </a:p>
          <a:p>
            <a:pPr marL="173038" indent="-173038"/>
            <a:r>
              <a:rPr lang="it-IT" dirty="0" smtClean="0">
                <a:solidFill>
                  <a:srgbClr val="000000"/>
                </a:solidFill>
                <a:latin typeface="+mn-lt"/>
                <a:ea typeface="Calibri" pitchFamily="34" charset="0"/>
                <a:cs typeface="Arial" pitchFamily="34" charset="0"/>
              </a:rPr>
              <a:t>L’analisi dei vincoli è indispensabile, non solo per garantire la partecipazione alla gara, ma anche  per la valutazione dell’offerta economica.</a:t>
            </a:r>
          </a:p>
        </p:txBody>
      </p:sp>
    </p:spTree>
  </p:cSld>
  <p:clrMapOvr>
    <a:masterClrMapping/>
  </p:clrMapOvr>
  <p:transition advClick="0"/>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contenuto 5"/>
          <p:cNvSpPr txBox="1">
            <a:spLocks/>
          </p:cNvSpPr>
          <p:nvPr/>
        </p:nvSpPr>
        <p:spPr bwMode="auto">
          <a:xfrm>
            <a:off x="179512" y="620689"/>
            <a:ext cx="8794229" cy="504056"/>
          </a:xfrm>
          <a:prstGeom prst="rect">
            <a:avLst/>
          </a:prstGeom>
          <a:noFill/>
          <a:ln w="9525">
            <a:noFill/>
            <a:miter lim="800000"/>
            <a:headEnd/>
            <a:tailEnd/>
          </a:ln>
        </p:spPr>
        <p:txBody>
          <a:bodyPr/>
          <a:lstStyle/>
          <a:p>
            <a:pPr marL="725488" indent="-342900" algn="ctr">
              <a:spcBef>
                <a:spcPct val="20000"/>
              </a:spcBef>
              <a:buClr>
                <a:schemeClr val="accent1"/>
              </a:buClr>
              <a:defRPr/>
            </a:pPr>
            <a:r>
              <a:rPr lang="it-IT" sz="2800" b="1" dirty="0" smtClean="0">
                <a:solidFill>
                  <a:srgbClr val="C00000"/>
                </a:solidFill>
                <a:latin typeface="+mn-lt"/>
              </a:rPr>
              <a:t>Certificazioni e dichiarazioni</a:t>
            </a:r>
          </a:p>
        </p:txBody>
      </p:sp>
      <p:sp>
        <p:nvSpPr>
          <p:cNvPr id="35847" name="Segnaposto numero diapositiva 8"/>
          <p:cNvSpPr txBox="1">
            <a:spLocks/>
          </p:cNvSpPr>
          <p:nvPr/>
        </p:nvSpPr>
        <p:spPr bwMode="auto">
          <a:xfrm>
            <a:off x="3498850" y="6448425"/>
            <a:ext cx="2133600" cy="365125"/>
          </a:xfrm>
          <a:prstGeom prst="rect">
            <a:avLst/>
          </a:prstGeom>
          <a:noFill/>
          <a:ln w="9525">
            <a:noFill/>
            <a:miter lim="800000"/>
            <a:headEnd/>
            <a:tailEnd/>
          </a:ln>
        </p:spPr>
        <p:txBody>
          <a:bodyPr anchor="ctr"/>
          <a:lstStyle/>
          <a:p>
            <a:pPr algn="ctr"/>
            <a:fld id="{47EDFC3B-3322-405D-B7D7-CD38460ABCC5}" type="slidenum">
              <a:rPr lang="it-IT" sz="1100" b="1">
                <a:latin typeface="Calibri" pitchFamily="34" charset="0"/>
              </a:rPr>
              <a:pPr algn="ctr"/>
              <a:t>18</a:t>
            </a:fld>
            <a:endParaRPr lang="it-IT" sz="1100" b="1">
              <a:latin typeface="Calibri" pitchFamily="34" charset="0"/>
            </a:endParaRPr>
          </a:p>
        </p:txBody>
      </p:sp>
      <p:sp>
        <p:nvSpPr>
          <p:cNvPr id="6" name="Text Box 4"/>
          <p:cNvSpPr txBox="1">
            <a:spLocks noChangeArrowheads="1"/>
          </p:cNvSpPr>
          <p:nvPr/>
        </p:nvSpPr>
        <p:spPr bwMode="auto">
          <a:xfrm>
            <a:off x="0" y="0"/>
            <a:ext cx="8964488" cy="584775"/>
          </a:xfrm>
          <a:prstGeom prst="rect">
            <a:avLst/>
          </a:prstGeom>
          <a:noFill/>
          <a:ln w="9525">
            <a:noFill/>
            <a:miter lim="800000"/>
            <a:headEnd/>
            <a:tailEnd/>
          </a:ln>
          <a:effectLst/>
        </p:spPr>
        <p:txBody>
          <a:bodyPr wrap="square">
            <a:spAutoFit/>
          </a:bodyPr>
          <a:lstStyle/>
          <a:p>
            <a:pPr algn="r" fontAlgn="auto">
              <a:spcBef>
                <a:spcPts val="0"/>
              </a:spcBef>
              <a:spcAft>
                <a:spcPts val="0"/>
              </a:spcAft>
              <a:defRPr/>
            </a:pPr>
            <a:r>
              <a:rPr lang="it-IT" sz="3200" b="1" dirty="0" smtClean="0">
                <a:solidFill>
                  <a:schemeClr val="bg1"/>
                </a:solidFill>
                <a:latin typeface="Calibri" pitchFamily="34" charset="0"/>
                <a:ea typeface="+mj-ea"/>
                <a:cs typeface="+mj-cs"/>
              </a:rPr>
              <a:t>Documentazione legale amministrativa</a:t>
            </a:r>
            <a:endParaRPr lang="it-IT" sz="3200" b="1" dirty="0">
              <a:solidFill>
                <a:schemeClr val="bg1"/>
              </a:solidFill>
              <a:latin typeface="Calibri" pitchFamily="34" charset="0"/>
              <a:ea typeface="+mj-ea"/>
              <a:cs typeface="+mj-cs"/>
            </a:endParaRPr>
          </a:p>
        </p:txBody>
      </p:sp>
      <p:sp>
        <p:nvSpPr>
          <p:cNvPr id="7" name="Rectangle 4"/>
          <p:cNvSpPr>
            <a:spLocks noChangeArrowheads="1"/>
          </p:cNvSpPr>
          <p:nvPr/>
        </p:nvSpPr>
        <p:spPr bwMode="auto">
          <a:xfrm>
            <a:off x="323528" y="1319857"/>
            <a:ext cx="8640960" cy="369331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it-IT" dirty="0" smtClean="0">
                <a:solidFill>
                  <a:srgbClr val="000000"/>
                </a:solidFill>
                <a:latin typeface="+mn-lt"/>
                <a:ea typeface="Calibri" pitchFamily="34" charset="0"/>
                <a:cs typeface="Arial" pitchFamily="34" charset="0"/>
              </a:rPr>
              <a:t>La Funzione Legale deve analizzare il capitolato e il disciplinare per individuare tutte le certificazioni necessarie come ad esempio:</a:t>
            </a:r>
          </a:p>
          <a:p>
            <a:pPr marL="173038" indent="-173038">
              <a:buFont typeface="Arial" pitchFamily="34" charset="0"/>
              <a:buChar char="•"/>
            </a:pPr>
            <a:r>
              <a:rPr lang="it-IT" dirty="0" smtClean="0">
                <a:solidFill>
                  <a:srgbClr val="000000"/>
                </a:solidFill>
                <a:latin typeface="+mn-lt"/>
                <a:ea typeface="Calibri" pitchFamily="34" charset="0"/>
                <a:cs typeface="Arial" pitchFamily="34" charset="0"/>
              </a:rPr>
              <a:t>dati inerenti alle dimensioni ed al fatturato dell’Azienda;</a:t>
            </a:r>
          </a:p>
          <a:p>
            <a:pPr marL="173038" indent="-173038">
              <a:buFont typeface="Arial" pitchFamily="34" charset="0"/>
              <a:buChar char="•"/>
            </a:pPr>
            <a:r>
              <a:rPr lang="it-IT" dirty="0" smtClean="0">
                <a:solidFill>
                  <a:srgbClr val="000000"/>
                </a:solidFill>
                <a:latin typeface="+mn-lt"/>
                <a:ea typeface="Calibri" pitchFamily="34" charset="0"/>
                <a:cs typeface="Arial" pitchFamily="34" charset="0"/>
              </a:rPr>
              <a:t>copia autentica della certificazione ISO e altre certificazioni richieste;</a:t>
            </a:r>
          </a:p>
          <a:p>
            <a:pPr marL="173038" indent="-173038">
              <a:buFont typeface="Arial" pitchFamily="34" charset="0"/>
              <a:buChar char="•"/>
            </a:pPr>
            <a:r>
              <a:rPr lang="it-IT" dirty="0" smtClean="0">
                <a:solidFill>
                  <a:srgbClr val="000000"/>
                </a:solidFill>
                <a:latin typeface="+mn-lt"/>
                <a:ea typeface="Calibri" pitchFamily="34" charset="0"/>
                <a:cs typeface="Arial" pitchFamily="34" charset="0"/>
              </a:rPr>
              <a:t>eventuale dichiarazione congiunta a costituirsi in Raggruppamento Temporaneo di Imprese (RTI);</a:t>
            </a:r>
          </a:p>
          <a:p>
            <a:pPr marL="173038" indent="-173038">
              <a:buFont typeface="Arial" pitchFamily="34" charset="0"/>
              <a:buChar char="•"/>
            </a:pPr>
            <a:r>
              <a:rPr lang="it-IT" dirty="0" smtClean="0">
                <a:solidFill>
                  <a:srgbClr val="000000"/>
                </a:solidFill>
                <a:latin typeface="+mn-lt"/>
                <a:ea typeface="Calibri" pitchFamily="34" charset="0"/>
                <a:cs typeface="Arial" pitchFamily="34" charset="0"/>
              </a:rPr>
              <a:t>la clausola prevista dal “Modello organizzativo231” in caso di RTI;</a:t>
            </a:r>
          </a:p>
          <a:p>
            <a:pPr marL="173038" indent="-173038">
              <a:buFont typeface="Arial" pitchFamily="34" charset="0"/>
              <a:buChar char="•"/>
            </a:pPr>
            <a:r>
              <a:rPr lang="it-IT" dirty="0" smtClean="0">
                <a:solidFill>
                  <a:srgbClr val="000000"/>
                </a:solidFill>
                <a:latin typeface="+mn-lt"/>
                <a:ea typeface="Calibri" pitchFamily="34" charset="0"/>
                <a:cs typeface="Arial" pitchFamily="34" charset="0"/>
              </a:rPr>
              <a:t>dichiarazione di rispetto dei principi </a:t>
            </a:r>
            <a:r>
              <a:rPr lang="it-IT" dirty="0" err="1" smtClean="0">
                <a:solidFill>
                  <a:srgbClr val="000000"/>
                </a:solidFill>
                <a:latin typeface="+mn-lt"/>
                <a:ea typeface="Calibri" pitchFamily="34" charset="0"/>
                <a:cs typeface="Arial" pitchFamily="34" charset="0"/>
              </a:rPr>
              <a:t>etico-comportamentali</a:t>
            </a:r>
            <a:r>
              <a:rPr lang="it-IT" dirty="0" smtClean="0">
                <a:solidFill>
                  <a:srgbClr val="000000"/>
                </a:solidFill>
                <a:latin typeface="+mn-lt"/>
                <a:ea typeface="Calibri" pitchFamily="34" charset="0"/>
                <a:cs typeface="Arial" pitchFamily="34" charset="0"/>
              </a:rPr>
              <a:t> (“Codice Etico e di Condotta”, “Principi di comportamento con PA”) ;</a:t>
            </a:r>
          </a:p>
          <a:p>
            <a:pPr marL="173038" indent="-173038">
              <a:buFont typeface="Arial" pitchFamily="34" charset="0"/>
              <a:buChar char="•"/>
            </a:pPr>
            <a:r>
              <a:rPr lang="it-IT" dirty="0" smtClean="0">
                <a:solidFill>
                  <a:srgbClr val="000000"/>
                </a:solidFill>
                <a:latin typeface="+mn-lt"/>
                <a:ea typeface="Calibri" pitchFamily="34" charset="0"/>
                <a:cs typeface="Arial" pitchFamily="34" charset="0"/>
              </a:rPr>
              <a:t>altre dichiarazioni aziendali (procure, etc.);</a:t>
            </a:r>
          </a:p>
          <a:p>
            <a:pPr marL="173038" indent="-173038">
              <a:buFont typeface="Arial" pitchFamily="34" charset="0"/>
              <a:buChar char="•"/>
            </a:pPr>
            <a:r>
              <a:rPr lang="it-IT" dirty="0" smtClean="0">
                <a:solidFill>
                  <a:srgbClr val="000000"/>
                </a:solidFill>
                <a:latin typeface="+mn-lt"/>
                <a:ea typeface="Calibri" pitchFamily="34" charset="0"/>
                <a:cs typeface="Arial" pitchFamily="34" charset="0"/>
              </a:rPr>
              <a:t>certificazione del versamento all’ Autorità di Vigilanza sui contratti pubblici di lavori</a:t>
            </a:r>
          </a:p>
          <a:p>
            <a:pPr marL="173038" indent="-173038">
              <a:buFont typeface="Arial" pitchFamily="34" charset="0"/>
              <a:buChar char="•"/>
            </a:pPr>
            <a:r>
              <a:rPr lang="it-IT" dirty="0" smtClean="0">
                <a:solidFill>
                  <a:srgbClr val="000000"/>
                </a:solidFill>
                <a:latin typeface="+mn-lt"/>
                <a:ea typeface="Calibri" pitchFamily="34" charset="0"/>
                <a:cs typeface="Arial" pitchFamily="34" charset="0"/>
              </a:rPr>
              <a:t>...</a:t>
            </a:r>
          </a:p>
          <a:p>
            <a:pPr marL="173038" indent="-173038">
              <a:buFont typeface="Arial" pitchFamily="34" charset="0"/>
              <a:buChar char="•"/>
            </a:pPr>
            <a:endParaRPr lang="it-IT" dirty="0" smtClean="0">
              <a:solidFill>
                <a:srgbClr val="000000"/>
              </a:solidFill>
              <a:latin typeface="+mn-lt"/>
              <a:ea typeface="Calibri" pitchFamily="34" charset="0"/>
              <a:cs typeface="Arial" pitchFamily="34" charset="0"/>
            </a:endParaRPr>
          </a:p>
        </p:txBody>
      </p:sp>
    </p:spTree>
  </p:cSld>
  <p:clrMapOvr>
    <a:masterClrMapping/>
  </p:clrMapOvr>
  <p:transition advClick="0"/>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contenuto 5"/>
          <p:cNvSpPr txBox="1">
            <a:spLocks/>
          </p:cNvSpPr>
          <p:nvPr/>
        </p:nvSpPr>
        <p:spPr bwMode="auto">
          <a:xfrm>
            <a:off x="179512" y="620689"/>
            <a:ext cx="8794229" cy="504056"/>
          </a:xfrm>
          <a:prstGeom prst="rect">
            <a:avLst/>
          </a:prstGeom>
          <a:noFill/>
          <a:ln w="9525">
            <a:noFill/>
            <a:miter lim="800000"/>
            <a:headEnd/>
            <a:tailEnd/>
          </a:ln>
        </p:spPr>
        <p:txBody>
          <a:bodyPr/>
          <a:lstStyle/>
          <a:p>
            <a:pPr marL="725488" indent="-342900" algn="ctr">
              <a:spcBef>
                <a:spcPct val="20000"/>
              </a:spcBef>
              <a:buClr>
                <a:schemeClr val="accent1"/>
              </a:buClr>
              <a:defRPr/>
            </a:pPr>
            <a:r>
              <a:rPr lang="it-IT" sz="2800" b="1" dirty="0" smtClean="0">
                <a:solidFill>
                  <a:srgbClr val="C00000"/>
                </a:solidFill>
                <a:latin typeface="+mn-lt"/>
              </a:rPr>
              <a:t>Documenti legali</a:t>
            </a:r>
          </a:p>
        </p:txBody>
      </p:sp>
      <p:sp>
        <p:nvSpPr>
          <p:cNvPr id="35847" name="Segnaposto numero diapositiva 8"/>
          <p:cNvSpPr txBox="1">
            <a:spLocks/>
          </p:cNvSpPr>
          <p:nvPr/>
        </p:nvSpPr>
        <p:spPr bwMode="auto">
          <a:xfrm>
            <a:off x="3498850" y="6448425"/>
            <a:ext cx="2133600" cy="365125"/>
          </a:xfrm>
          <a:prstGeom prst="rect">
            <a:avLst/>
          </a:prstGeom>
          <a:noFill/>
          <a:ln w="9525">
            <a:noFill/>
            <a:miter lim="800000"/>
            <a:headEnd/>
            <a:tailEnd/>
          </a:ln>
        </p:spPr>
        <p:txBody>
          <a:bodyPr anchor="ctr"/>
          <a:lstStyle/>
          <a:p>
            <a:pPr algn="ctr"/>
            <a:fld id="{47EDFC3B-3322-405D-B7D7-CD38460ABCC5}" type="slidenum">
              <a:rPr lang="it-IT" sz="1100" b="1">
                <a:latin typeface="Calibri" pitchFamily="34" charset="0"/>
              </a:rPr>
              <a:pPr algn="ctr"/>
              <a:t>19</a:t>
            </a:fld>
            <a:endParaRPr lang="it-IT" sz="1100" b="1">
              <a:latin typeface="Calibri" pitchFamily="34" charset="0"/>
            </a:endParaRPr>
          </a:p>
        </p:txBody>
      </p:sp>
      <p:sp>
        <p:nvSpPr>
          <p:cNvPr id="6" name="Text Box 4"/>
          <p:cNvSpPr txBox="1">
            <a:spLocks noChangeArrowheads="1"/>
          </p:cNvSpPr>
          <p:nvPr/>
        </p:nvSpPr>
        <p:spPr bwMode="auto">
          <a:xfrm>
            <a:off x="0" y="0"/>
            <a:ext cx="8964488" cy="584775"/>
          </a:xfrm>
          <a:prstGeom prst="rect">
            <a:avLst/>
          </a:prstGeom>
          <a:noFill/>
          <a:ln w="9525">
            <a:noFill/>
            <a:miter lim="800000"/>
            <a:headEnd/>
            <a:tailEnd/>
          </a:ln>
          <a:effectLst/>
        </p:spPr>
        <p:txBody>
          <a:bodyPr wrap="square">
            <a:spAutoFit/>
          </a:bodyPr>
          <a:lstStyle/>
          <a:p>
            <a:pPr algn="r" fontAlgn="auto">
              <a:spcBef>
                <a:spcPts val="0"/>
              </a:spcBef>
              <a:spcAft>
                <a:spcPts val="0"/>
              </a:spcAft>
              <a:defRPr/>
            </a:pPr>
            <a:r>
              <a:rPr lang="it-IT" sz="3200" b="1" dirty="0" smtClean="0">
                <a:solidFill>
                  <a:schemeClr val="bg1"/>
                </a:solidFill>
                <a:latin typeface="Calibri" pitchFamily="34" charset="0"/>
                <a:ea typeface="+mj-ea"/>
                <a:cs typeface="+mj-cs"/>
              </a:rPr>
              <a:t>Documentazione legale amministrativa</a:t>
            </a:r>
            <a:endParaRPr lang="it-IT" sz="3200" b="1" dirty="0">
              <a:solidFill>
                <a:schemeClr val="bg1"/>
              </a:solidFill>
              <a:latin typeface="Calibri" pitchFamily="34" charset="0"/>
              <a:ea typeface="+mj-ea"/>
              <a:cs typeface="+mj-cs"/>
            </a:endParaRPr>
          </a:p>
        </p:txBody>
      </p:sp>
      <p:sp>
        <p:nvSpPr>
          <p:cNvPr id="97281" name="Rectangle 1"/>
          <p:cNvSpPr>
            <a:spLocks noChangeArrowheads="1"/>
          </p:cNvSpPr>
          <p:nvPr/>
        </p:nvSpPr>
        <p:spPr bwMode="auto">
          <a:xfrm>
            <a:off x="144016" y="1407259"/>
            <a:ext cx="8892480" cy="34163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eaLnBrk="1" latinLnBrk="0" hangingPunct="1">
              <a:lnSpc>
                <a:spcPct val="100000"/>
              </a:lnSpc>
              <a:buClrTx/>
              <a:buSzTx/>
              <a:buFontTx/>
              <a:buNone/>
              <a:tabLst/>
            </a:pPr>
            <a:r>
              <a:rPr lang="it-IT" dirty="0" smtClean="0">
                <a:solidFill>
                  <a:srgbClr val="000000"/>
                </a:solidFill>
                <a:latin typeface="+mn-lt"/>
                <a:ea typeface="Calibri" pitchFamily="34" charset="0"/>
                <a:cs typeface="Arial" pitchFamily="34" charset="0"/>
              </a:rPr>
              <a:t>La documentazione può comprendere, ad esempio:</a:t>
            </a:r>
          </a:p>
          <a:p>
            <a:pPr marL="268288" marR="0" lvl="0" indent="-268288" defTabSz="914400" eaLnBrk="0" latinLnBrk="0" hangingPunct="0">
              <a:lnSpc>
                <a:spcPct val="100000"/>
              </a:lnSpc>
              <a:buClrTx/>
              <a:buSzTx/>
              <a:buFont typeface="Arial" pitchFamily="34" charset="0"/>
              <a:buChar char="•"/>
              <a:tabLst/>
            </a:pPr>
            <a:r>
              <a:rPr lang="it-IT" dirty="0" smtClean="0">
                <a:solidFill>
                  <a:srgbClr val="000000"/>
                </a:solidFill>
                <a:latin typeface="+mn-lt"/>
                <a:ea typeface="Calibri" pitchFamily="34" charset="0"/>
                <a:cs typeface="Arial" pitchFamily="34" charset="0"/>
              </a:rPr>
              <a:t>certificazione antimafia;</a:t>
            </a:r>
          </a:p>
          <a:p>
            <a:pPr marL="268288" marR="0" lvl="0" indent="-268288" defTabSz="914400" eaLnBrk="0" latinLnBrk="0" hangingPunct="0">
              <a:lnSpc>
                <a:spcPct val="100000"/>
              </a:lnSpc>
              <a:buClrTx/>
              <a:buSzTx/>
              <a:buFont typeface="Arial" pitchFamily="34" charset="0"/>
              <a:buChar char="•"/>
              <a:tabLst/>
            </a:pPr>
            <a:r>
              <a:rPr lang="it-IT" dirty="0" smtClean="0">
                <a:solidFill>
                  <a:srgbClr val="000000"/>
                </a:solidFill>
                <a:latin typeface="+mn-lt"/>
                <a:ea typeface="Calibri" pitchFamily="34" charset="0"/>
                <a:cs typeface="Arial" pitchFamily="34" charset="0"/>
              </a:rPr>
              <a:t>CCIAA (Certificato di Iscrizione alla Camera di Commercio);</a:t>
            </a:r>
          </a:p>
          <a:p>
            <a:pPr marL="268288" marR="0" lvl="0" indent="-268288" defTabSz="914400" eaLnBrk="0" latinLnBrk="0" hangingPunct="0">
              <a:lnSpc>
                <a:spcPct val="100000"/>
              </a:lnSpc>
              <a:buClrTx/>
              <a:buSzTx/>
              <a:buFont typeface="Arial" pitchFamily="34" charset="0"/>
              <a:buChar char="•"/>
              <a:tabLst/>
            </a:pPr>
            <a:r>
              <a:rPr lang="it-IT" dirty="0" smtClean="0">
                <a:solidFill>
                  <a:srgbClr val="000000"/>
                </a:solidFill>
                <a:latin typeface="+mn-lt"/>
                <a:ea typeface="Calibri" pitchFamily="34" charset="0"/>
                <a:cs typeface="Arial" pitchFamily="34" charset="0"/>
              </a:rPr>
              <a:t>bilanci aziendali;</a:t>
            </a:r>
          </a:p>
          <a:p>
            <a:pPr marL="268288" marR="0" lvl="0" indent="-268288" defTabSz="914400" eaLnBrk="0" latinLnBrk="0" hangingPunct="0">
              <a:lnSpc>
                <a:spcPct val="100000"/>
              </a:lnSpc>
              <a:buClrTx/>
              <a:buSzTx/>
              <a:buFont typeface="Arial" pitchFamily="34" charset="0"/>
              <a:buChar char="•"/>
              <a:tabLst/>
            </a:pPr>
            <a:r>
              <a:rPr lang="it-IT" dirty="0" smtClean="0">
                <a:solidFill>
                  <a:srgbClr val="000000"/>
                </a:solidFill>
                <a:latin typeface="+mn-lt"/>
                <a:ea typeface="Calibri" pitchFamily="34" charset="0"/>
                <a:cs typeface="Arial" pitchFamily="34" charset="0"/>
              </a:rPr>
              <a:t>certificato DURC;</a:t>
            </a:r>
          </a:p>
          <a:p>
            <a:pPr marL="268288" marR="0" lvl="0" indent="-268288" defTabSz="914400" eaLnBrk="0" latinLnBrk="0" hangingPunct="0">
              <a:lnSpc>
                <a:spcPct val="100000"/>
              </a:lnSpc>
              <a:buClrTx/>
              <a:buSzTx/>
              <a:buFont typeface="Arial" pitchFamily="34" charset="0"/>
              <a:buChar char="•"/>
              <a:tabLst/>
            </a:pPr>
            <a:r>
              <a:rPr lang="it-IT" dirty="0" smtClean="0">
                <a:solidFill>
                  <a:srgbClr val="000000"/>
                </a:solidFill>
                <a:latin typeface="+mn-lt"/>
                <a:ea typeface="Calibri" pitchFamily="34" charset="0"/>
                <a:cs typeface="Arial" pitchFamily="34" charset="0"/>
              </a:rPr>
              <a:t>fideiussione provvisoria;</a:t>
            </a:r>
          </a:p>
          <a:p>
            <a:pPr marL="268288" marR="0" lvl="0" indent="-268288" defTabSz="914400" eaLnBrk="0" latinLnBrk="0" hangingPunct="0">
              <a:lnSpc>
                <a:spcPct val="100000"/>
              </a:lnSpc>
              <a:buClrTx/>
              <a:buSzTx/>
              <a:buFont typeface="Arial" pitchFamily="34" charset="0"/>
              <a:buChar char="•"/>
              <a:tabLst/>
            </a:pPr>
            <a:r>
              <a:rPr lang="it-IT" dirty="0" smtClean="0">
                <a:solidFill>
                  <a:srgbClr val="000000"/>
                </a:solidFill>
                <a:latin typeface="+mn-lt"/>
                <a:ea typeface="Calibri" pitchFamily="34" charset="0"/>
                <a:cs typeface="Arial" pitchFamily="34" charset="0"/>
              </a:rPr>
              <a:t>garanzie Bancarie;</a:t>
            </a:r>
          </a:p>
          <a:p>
            <a:pPr marL="268288" marR="0" lvl="0" indent="-268288" defTabSz="914400" eaLnBrk="0" latinLnBrk="0" hangingPunct="0">
              <a:lnSpc>
                <a:spcPct val="100000"/>
              </a:lnSpc>
              <a:buClrTx/>
              <a:buSzTx/>
              <a:buFont typeface="Arial" pitchFamily="34" charset="0"/>
              <a:buChar char="•"/>
              <a:tabLst/>
            </a:pPr>
            <a:r>
              <a:rPr lang="it-IT" dirty="0" smtClean="0">
                <a:solidFill>
                  <a:srgbClr val="000000"/>
                </a:solidFill>
                <a:latin typeface="+mn-lt"/>
                <a:ea typeface="Calibri" pitchFamily="34" charset="0"/>
                <a:cs typeface="Arial" pitchFamily="34" charset="0"/>
              </a:rPr>
              <a:t>patti RTI  o atto di costituzione del RTI;</a:t>
            </a:r>
          </a:p>
          <a:p>
            <a:pPr marL="268288" marR="0" lvl="0" indent="-268288" defTabSz="914400" eaLnBrk="0" latinLnBrk="0" hangingPunct="0">
              <a:lnSpc>
                <a:spcPct val="100000"/>
              </a:lnSpc>
              <a:buClrTx/>
              <a:buSzTx/>
              <a:buFont typeface="Arial" pitchFamily="34" charset="0"/>
              <a:buChar char="•"/>
              <a:tabLst/>
            </a:pPr>
            <a:r>
              <a:rPr lang="it-IT" dirty="0" smtClean="0">
                <a:solidFill>
                  <a:srgbClr val="000000"/>
                </a:solidFill>
                <a:latin typeface="+mn-lt"/>
                <a:ea typeface="Calibri" pitchFamily="34" charset="0"/>
                <a:cs typeface="Arial" pitchFamily="34" charset="0"/>
              </a:rPr>
              <a:t>dati relativi a precedenti esperienze nel settore (autocertificazioni o dichiarazioni dei clienti);</a:t>
            </a:r>
          </a:p>
          <a:p>
            <a:pPr marL="268288" marR="0" lvl="0" indent="-268288" defTabSz="914400" eaLnBrk="0" latinLnBrk="0" hangingPunct="0">
              <a:lnSpc>
                <a:spcPct val="100000"/>
              </a:lnSpc>
              <a:buClrTx/>
              <a:buSzTx/>
              <a:buFont typeface="Arial" pitchFamily="34" charset="0"/>
              <a:buChar char="•"/>
              <a:tabLst/>
            </a:pPr>
            <a:r>
              <a:rPr lang="it-IT" dirty="0" smtClean="0">
                <a:solidFill>
                  <a:srgbClr val="000000"/>
                </a:solidFill>
                <a:latin typeface="+mn-lt"/>
                <a:ea typeface="Calibri" pitchFamily="34" charset="0"/>
                <a:cs typeface="Arial" pitchFamily="34" charset="0"/>
              </a:rPr>
              <a:t>accordo di subappalto o avvalimento con le aziende dichiarate;</a:t>
            </a:r>
          </a:p>
          <a:p>
            <a:pPr marL="268288" marR="0" lvl="0" indent="-268288" defTabSz="914400" eaLnBrk="0" latinLnBrk="0" hangingPunct="0">
              <a:lnSpc>
                <a:spcPct val="100000"/>
              </a:lnSpc>
              <a:buClrTx/>
              <a:buSzTx/>
              <a:buFont typeface="Arial" pitchFamily="34" charset="0"/>
              <a:buChar char="•"/>
              <a:tabLst/>
            </a:pPr>
            <a:r>
              <a:rPr lang="it-IT" dirty="0" smtClean="0">
                <a:solidFill>
                  <a:srgbClr val="000000"/>
                </a:solidFill>
                <a:latin typeface="+mn-lt"/>
                <a:ea typeface="Calibri" pitchFamily="34" charset="0"/>
                <a:cs typeface="Arial" pitchFamily="34" charset="0"/>
              </a:rPr>
              <a:t>...</a:t>
            </a:r>
          </a:p>
        </p:txBody>
      </p:sp>
      <p:sp>
        <p:nvSpPr>
          <p:cNvPr id="7" name="CasellaDiTesto 6"/>
          <p:cNvSpPr txBox="1"/>
          <p:nvPr/>
        </p:nvSpPr>
        <p:spPr>
          <a:xfrm>
            <a:off x="683568" y="5013176"/>
            <a:ext cx="7920880" cy="132343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it-IT" sz="2000" dirty="0" smtClean="0"/>
              <a:t>Nella pianificazione non si deve assolutamente sottovalutare il tempo necessario ad ottenere i documenti che richiedono il coinvolgimento di soggetti esterni o difficilmente raggiungibili </a:t>
            </a:r>
            <a:r>
              <a:rPr lang="it-IT" dirty="0" smtClean="0"/>
              <a:t>(firme di consiglieri o sindaci, dichiarazioni di tutti i delegati alla firma, ...) </a:t>
            </a:r>
            <a:endParaRPr lang="it-IT" sz="2000" dirty="0"/>
          </a:p>
        </p:txBody>
      </p:sp>
    </p:spTree>
  </p:cSld>
  <p:clrMapOvr>
    <a:masterClrMapping/>
  </p:clrMapOvr>
  <p:transition advClick="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egnaposto numero diapositiva 8"/>
          <p:cNvSpPr txBox="1">
            <a:spLocks/>
          </p:cNvSpPr>
          <p:nvPr/>
        </p:nvSpPr>
        <p:spPr bwMode="auto">
          <a:xfrm>
            <a:off x="3498850" y="6448425"/>
            <a:ext cx="2133600" cy="365125"/>
          </a:xfrm>
          <a:prstGeom prst="rect">
            <a:avLst/>
          </a:prstGeom>
          <a:noFill/>
          <a:ln w="9525">
            <a:noFill/>
            <a:miter lim="800000"/>
            <a:headEnd/>
            <a:tailEnd/>
          </a:ln>
        </p:spPr>
        <p:txBody>
          <a:bodyPr anchor="ctr"/>
          <a:lstStyle/>
          <a:p>
            <a:pPr algn="ctr"/>
            <a:fld id="{9B4A6088-6012-4406-8648-E776F68B6F6A}" type="slidenum">
              <a:rPr lang="it-IT" sz="1100" b="1">
                <a:latin typeface="Calibri" pitchFamily="34" charset="0"/>
              </a:rPr>
              <a:pPr algn="ctr"/>
              <a:t>2</a:t>
            </a:fld>
            <a:endParaRPr lang="it-IT" sz="1100" b="1">
              <a:latin typeface="Calibri" pitchFamily="34" charset="0"/>
            </a:endParaRPr>
          </a:p>
        </p:txBody>
      </p:sp>
      <p:pic>
        <p:nvPicPr>
          <p:cNvPr id="31753" name="Picture 9"/>
          <p:cNvPicPr>
            <a:picLocks noChangeAspect="1" noChangeArrowheads="1"/>
          </p:cNvPicPr>
          <p:nvPr/>
        </p:nvPicPr>
        <p:blipFill>
          <a:blip r:embed="rId2" cstate="print"/>
          <a:srcRect t="11438" r="42789" b="10797"/>
          <a:stretch>
            <a:fillRect/>
          </a:stretch>
        </p:blipFill>
        <p:spPr bwMode="auto">
          <a:xfrm>
            <a:off x="467544" y="692696"/>
            <a:ext cx="5580112" cy="5688632"/>
          </a:xfrm>
          <a:prstGeom prst="rect">
            <a:avLst/>
          </a:prstGeom>
          <a:noFill/>
          <a:ln w="9525">
            <a:noFill/>
            <a:miter lim="800000"/>
            <a:headEnd/>
            <a:tailEnd/>
          </a:ln>
        </p:spPr>
      </p:pic>
      <p:pic>
        <p:nvPicPr>
          <p:cNvPr id="9" name="Picture 30"/>
          <p:cNvPicPr>
            <a:picLocks noChangeAspect="1" noChangeArrowheads="1"/>
          </p:cNvPicPr>
          <p:nvPr/>
        </p:nvPicPr>
        <p:blipFill>
          <a:blip r:embed="rId3" cstate="print"/>
          <a:srcRect l="7008" t="15914" r="8829" b="10728"/>
          <a:stretch>
            <a:fillRect/>
          </a:stretch>
        </p:blipFill>
        <p:spPr bwMode="auto">
          <a:xfrm>
            <a:off x="5004048" y="4221088"/>
            <a:ext cx="4098455" cy="2588498"/>
          </a:xfrm>
          <a:prstGeom prst="rect">
            <a:avLst/>
          </a:prstGeom>
          <a:noFill/>
          <a:ln w="9525">
            <a:noFill/>
            <a:miter lim="800000"/>
            <a:headEnd/>
            <a:tailEnd/>
          </a:ln>
        </p:spPr>
      </p:pic>
      <p:sp>
        <p:nvSpPr>
          <p:cNvPr id="11" name="Text Box 12"/>
          <p:cNvSpPr txBox="1">
            <a:spLocks noChangeArrowheads="1"/>
          </p:cNvSpPr>
          <p:nvPr/>
        </p:nvSpPr>
        <p:spPr bwMode="auto">
          <a:xfrm>
            <a:off x="6300216" y="980728"/>
            <a:ext cx="2808288" cy="1338828"/>
          </a:xfrm>
          <a:prstGeom prst="rect">
            <a:avLst/>
          </a:prstGeom>
          <a:noFill/>
          <a:ln w="9525">
            <a:noFill/>
            <a:miter lim="800000"/>
            <a:headEnd/>
            <a:tailEnd/>
          </a:ln>
        </p:spPr>
        <p:txBody>
          <a:bodyPr>
            <a:spAutoFit/>
          </a:bodyPr>
          <a:lstStyle/>
          <a:p>
            <a:pPr>
              <a:spcBef>
                <a:spcPct val="50000"/>
              </a:spcBef>
              <a:defRPr/>
            </a:pPr>
            <a:r>
              <a:rPr lang="it-IT" b="1" i="1" dirty="0" smtClean="0">
                <a:solidFill>
                  <a:srgbClr val="FF0000"/>
                </a:solidFill>
                <a:latin typeface="+mj-lt"/>
              </a:rPr>
              <a:t>Daniele Di Lazzaro</a:t>
            </a:r>
          </a:p>
          <a:p>
            <a:pPr>
              <a:spcBef>
                <a:spcPct val="50000"/>
              </a:spcBef>
              <a:defRPr/>
            </a:pPr>
            <a:r>
              <a:rPr lang="it-IT" sz="1400" i="1" dirty="0" smtClean="0">
                <a:latin typeface="+mj-lt"/>
                <a:hlinkClick r:id="rId4"/>
              </a:rPr>
              <a:t>d.dilazzaro@almavivaitalia.it</a:t>
            </a:r>
            <a:endParaRPr lang="it-IT" sz="1400" i="1" dirty="0" smtClean="0">
              <a:latin typeface="+mj-lt"/>
            </a:endParaRPr>
          </a:p>
          <a:p>
            <a:pPr>
              <a:spcBef>
                <a:spcPct val="50000"/>
              </a:spcBef>
              <a:defRPr/>
            </a:pPr>
            <a:r>
              <a:rPr lang="it-IT" sz="1400" i="1" dirty="0" smtClean="0">
                <a:latin typeface="+mj-lt"/>
              </a:rPr>
              <a:t>Via </a:t>
            </a:r>
            <a:r>
              <a:rPr lang="it-IT" sz="1400" i="1" dirty="0">
                <a:latin typeface="+mj-lt"/>
              </a:rPr>
              <a:t>di Casal Boccone, 188-190</a:t>
            </a:r>
          </a:p>
          <a:p>
            <a:pPr>
              <a:spcBef>
                <a:spcPct val="50000"/>
              </a:spcBef>
              <a:defRPr/>
            </a:pPr>
            <a:r>
              <a:rPr lang="it-IT" sz="1400" i="1" dirty="0">
                <a:latin typeface="+mj-lt"/>
              </a:rPr>
              <a:t>00137 Roma</a:t>
            </a:r>
          </a:p>
        </p:txBody>
      </p:sp>
      <p:sp>
        <p:nvSpPr>
          <p:cNvPr id="12" name="Text Box 12"/>
          <p:cNvSpPr txBox="1">
            <a:spLocks noChangeArrowheads="1"/>
          </p:cNvSpPr>
          <p:nvPr/>
        </p:nvSpPr>
        <p:spPr bwMode="auto">
          <a:xfrm>
            <a:off x="6335712" y="3590146"/>
            <a:ext cx="2808288" cy="630942"/>
          </a:xfrm>
          <a:prstGeom prst="rect">
            <a:avLst/>
          </a:prstGeom>
          <a:noFill/>
          <a:ln w="9525">
            <a:noFill/>
            <a:miter lim="800000"/>
            <a:headEnd/>
            <a:tailEnd/>
          </a:ln>
        </p:spPr>
        <p:txBody>
          <a:bodyPr>
            <a:spAutoFit/>
          </a:bodyPr>
          <a:lstStyle/>
          <a:p>
            <a:pPr algn="r">
              <a:spcBef>
                <a:spcPct val="50000"/>
              </a:spcBef>
              <a:defRPr/>
            </a:pPr>
            <a:r>
              <a:rPr lang="it-IT" sz="1400" i="1" dirty="0" smtClean="0">
                <a:solidFill>
                  <a:srgbClr val="0070C0"/>
                </a:solidFill>
                <a:latin typeface="+mj-lt"/>
                <a:hlinkClick r:id="rId5"/>
              </a:rPr>
              <a:t>www.almavivaitalia.it</a:t>
            </a:r>
            <a:endParaRPr lang="it-IT" sz="1400" i="1" dirty="0" smtClean="0">
              <a:solidFill>
                <a:srgbClr val="0070C0"/>
              </a:solidFill>
              <a:latin typeface="+mj-lt"/>
            </a:endParaRPr>
          </a:p>
          <a:p>
            <a:pPr algn="r">
              <a:spcBef>
                <a:spcPct val="50000"/>
              </a:spcBef>
              <a:defRPr/>
            </a:pPr>
            <a:r>
              <a:rPr lang="it-IT" sz="1400" i="1" dirty="0" smtClean="0">
                <a:solidFill>
                  <a:srgbClr val="0070C0"/>
                </a:solidFill>
                <a:latin typeface="+mj-lt"/>
                <a:hlinkClick r:id="rId6"/>
              </a:rPr>
              <a:t>www.almawave.it</a:t>
            </a:r>
            <a:r>
              <a:rPr lang="it-IT" sz="1400" i="1" dirty="0" smtClean="0">
                <a:solidFill>
                  <a:srgbClr val="0070C0"/>
                </a:solidFill>
                <a:latin typeface="+mj-lt"/>
              </a:rPr>
              <a:t> </a:t>
            </a:r>
            <a:endParaRPr lang="it-IT" sz="1400" i="1" dirty="0">
              <a:solidFill>
                <a:srgbClr val="0070C0"/>
              </a:solidFill>
              <a:latin typeface="+mj-lt"/>
            </a:endParaRPr>
          </a:p>
        </p:txBody>
      </p:sp>
      <p:sp>
        <p:nvSpPr>
          <p:cNvPr id="7" name="Text Box 4"/>
          <p:cNvSpPr txBox="1">
            <a:spLocks noChangeArrowheads="1"/>
          </p:cNvSpPr>
          <p:nvPr/>
        </p:nvSpPr>
        <p:spPr bwMode="auto">
          <a:xfrm>
            <a:off x="179512" y="0"/>
            <a:ext cx="8964488" cy="584775"/>
          </a:xfrm>
          <a:prstGeom prst="rect">
            <a:avLst/>
          </a:prstGeom>
          <a:noFill/>
          <a:ln w="9525">
            <a:noFill/>
            <a:miter lim="800000"/>
            <a:headEnd/>
            <a:tailEnd/>
          </a:ln>
          <a:effectLst/>
        </p:spPr>
        <p:txBody>
          <a:bodyPr wrap="square">
            <a:spAutoFit/>
          </a:bodyPr>
          <a:lstStyle/>
          <a:p>
            <a:pPr algn="r" fontAlgn="auto">
              <a:spcBef>
                <a:spcPts val="0"/>
              </a:spcBef>
              <a:spcAft>
                <a:spcPts val="0"/>
              </a:spcAft>
              <a:defRPr/>
            </a:pPr>
            <a:r>
              <a:rPr lang="it-IT" sz="3200" b="1" dirty="0" smtClean="0">
                <a:solidFill>
                  <a:schemeClr val="bg1"/>
                </a:solidFill>
                <a:latin typeface="Calibri" pitchFamily="34" charset="0"/>
                <a:ea typeface="+mj-ea"/>
                <a:cs typeface="+mj-cs"/>
              </a:rPr>
              <a:t>Chi sono</a:t>
            </a:r>
            <a:endParaRPr lang="it-IT" sz="3200" b="1" dirty="0">
              <a:solidFill>
                <a:schemeClr val="bg1"/>
              </a:solidFill>
              <a:latin typeface="Calibri" pitchFamily="34" charset="0"/>
              <a:ea typeface="+mj-ea"/>
              <a:cs typeface="+mj-cs"/>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contenuto 5"/>
          <p:cNvSpPr txBox="1">
            <a:spLocks/>
          </p:cNvSpPr>
          <p:nvPr/>
        </p:nvSpPr>
        <p:spPr bwMode="auto">
          <a:xfrm>
            <a:off x="1115616" y="1052736"/>
            <a:ext cx="7858125" cy="2928937"/>
          </a:xfrm>
          <a:prstGeom prst="rect">
            <a:avLst/>
          </a:prstGeom>
          <a:noFill/>
          <a:ln w="9525">
            <a:noFill/>
            <a:miter lim="800000"/>
            <a:headEnd/>
            <a:tailEnd/>
          </a:ln>
        </p:spPr>
        <p:txBody>
          <a:bodyPr/>
          <a:lstStyle/>
          <a:p>
            <a:pPr marL="342900" indent="-342900">
              <a:lnSpc>
                <a:spcPct val="150000"/>
              </a:lnSpc>
              <a:spcBef>
                <a:spcPct val="20000"/>
              </a:spcBef>
              <a:buClr>
                <a:schemeClr val="accent1"/>
              </a:buClr>
              <a:buFont typeface="Wingdings" pitchFamily="2" charset="2"/>
              <a:buChar char="q"/>
              <a:defRPr/>
            </a:pPr>
            <a:r>
              <a:rPr lang="it-IT" sz="2800" b="1" dirty="0" smtClean="0">
                <a:solidFill>
                  <a:srgbClr val="C00000"/>
                </a:solidFill>
                <a:latin typeface="+mn-lt"/>
              </a:rPr>
              <a:t>2 - Documentazione legale e amministrativa</a:t>
            </a:r>
          </a:p>
          <a:p>
            <a:pPr marL="725488" indent="-342900">
              <a:spcBef>
                <a:spcPct val="20000"/>
              </a:spcBef>
              <a:buClr>
                <a:schemeClr val="accent1"/>
              </a:buClr>
              <a:buFont typeface="Courier New" pitchFamily="49" charset="0"/>
              <a:buChar char="o"/>
              <a:defRPr/>
            </a:pPr>
            <a:r>
              <a:rPr lang="it-IT" sz="1600" b="1" dirty="0" smtClean="0">
                <a:solidFill>
                  <a:srgbClr val="C00000"/>
                </a:solidFill>
                <a:latin typeface="Calibri"/>
              </a:rPr>
              <a:t>Analisi dei vincoli</a:t>
            </a:r>
            <a:endParaRPr lang="it-IT" sz="1600" b="1" dirty="0" smtClean="0">
              <a:solidFill>
                <a:srgbClr val="C00000"/>
              </a:solidFill>
              <a:latin typeface="+mn-lt"/>
            </a:endParaRPr>
          </a:p>
          <a:p>
            <a:pPr marL="725488" indent="-342900">
              <a:spcBef>
                <a:spcPct val="20000"/>
              </a:spcBef>
              <a:buClr>
                <a:schemeClr val="accent1"/>
              </a:buClr>
              <a:buFont typeface="Courier New" pitchFamily="49" charset="0"/>
              <a:buChar char="o"/>
              <a:defRPr/>
            </a:pPr>
            <a:r>
              <a:rPr lang="it-IT" sz="1600" b="1" dirty="0" smtClean="0">
                <a:solidFill>
                  <a:srgbClr val="C00000"/>
                </a:solidFill>
                <a:latin typeface="+mn-lt"/>
              </a:rPr>
              <a:t>Certificazioni di qualità (ISO, CMMI, AQAP, ...)</a:t>
            </a:r>
          </a:p>
          <a:p>
            <a:pPr marL="725488" indent="-342900">
              <a:spcBef>
                <a:spcPct val="20000"/>
              </a:spcBef>
              <a:buClr>
                <a:schemeClr val="accent1"/>
              </a:buClr>
              <a:buFont typeface="Courier New" pitchFamily="49" charset="0"/>
              <a:buChar char="o"/>
              <a:defRPr/>
            </a:pPr>
            <a:r>
              <a:rPr lang="it-IT" sz="1600" b="1" dirty="0" smtClean="0">
                <a:solidFill>
                  <a:srgbClr val="C00000"/>
                </a:solidFill>
                <a:latin typeface="+mn-lt"/>
              </a:rPr>
              <a:t>Certificazioni legali (antimafia, carichi pendenti, ...)</a:t>
            </a:r>
          </a:p>
          <a:p>
            <a:pPr marL="725488" indent="-342900">
              <a:spcBef>
                <a:spcPct val="20000"/>
              </a:spcBef>
              <a:buClr>
                <a:schemeClr val="accent1"/>
              </a:buClr>
              <a:buFont typeface="Courier New" pitchFamily="49" charset="0"/>
              <a:buChar char="o"/>
              <a:defRPr/>
            </a:pPr>
            <a:r>
              <a:rPr lang="it-IT" sz="1600" b="1" dirty="0" smtClean="0">
                <a:solidFill>
                  <a:srgbClr val="C00000"/>
                </a:solidFill>
                <a:latin typeface="+mn-lt"/>
              </a:rPr>
              <a:t>Certificazioni amministrative (CCIA, Bilanci, ...)</a:t>
            </a:r>
          </a:p>
          <a:p>
            <a:pPr marL="725488" indent="-342900">
              <a:spcBef>
                <a:spcPct val="20000"/>
              </a:spcBef>
              <a:buClr>
                <a:schemeClr val="accent1"/>
              </a:buClr>
              <a:buFont typeface="Courier New" pitchFamily="49" charset="0"/>
              <a:buChar char="o"/>
              <a:defRPr/>
            </a:pPr>
            <a:r>
              <a:rPr lang="it-IT" sz="1600" b="1" dirty="0" smtClean="0">
                <a:solidFill>
                  <a:srgbClr val="C00000"/>
                </a:solidFill>
                <a:latin typeface="+mn-lt"/>
              </a:rPr>
              <a:t>Certificazione di esperienze simili all’oggetto di fornitura (fatturato, buona esecuzione, ...)</a:t>
            </a:r>
          </a:p>
          <a:p>
            <a:pPr marL="725488" indent="-342900">
              <a:spcBef>
                <a:spcPct val="20000"/>
              </a:spcBef>
              <a:buClr>
                <a:schemeClr val="accent1"/>
              </a:buClr>
              <a:buFont typeface="Courier New" pitchFamily="49" charset="0"/>
              <a:buChar char="o"/>
              <a:defRPr/>
            </a:pPr>
            <a:r>
              <a:rPr lang="it-IT" sz="1600" b="1" dirty="0" smtClean="0">
                <a:solidFill>
                  <a:srgbClr val="C00000"/>
                </a:solidFill>
                <a:latin typeface="+mn-lt"/>
              </a:rPr>
              <a:t>Fidejussioni bancarie e altre garanzie</a:t>
            </a:r>
          </a:p>
        </p:txBody>
      </p:sp>
      <p:sp>
        <p:nvSpPr>
          <p:cNvPr id="35847" name="Segnaposto numero diapositiva 8"/>
          <p:cNvSpPr txBox="1">
            <a:spLocks/>
          </p:cNvSpPr>
          <p:nvPr/>
        </p:nvSpPr>
        <p:spPr bwMode="auto">
          <a:xfrm>
            <a:off x="3498850" y="6448425"/>
            <a:ext cx="2133600" cy="365125"/>
          </a:xfrm>
          <a:prstGeom prst="rect">
            <a:avLst/>
          </a:prstGeom>
          <a:noFill/>
          <a:ln w="9525">
            <a:noFill/>
            <a:miter lim="800000"/>
            <a:headEnd/>
            <a:tailEnd/>
          </a:ln>
        </p:spPr>
        <p:txBody>
          <a:bodyPr anchor="ctr"/>
          <a:lstStyle/>
          <a:p>
            <a:pPr algn="ctr"/>
            <a:fld id="{47EDFC3B-3322-405D-B7D7-CD38460ABCC5}" type="slidenum">
              <a:rPr lang="it-IT" sz="1100" b="1">
                <a:latin typeface="Calibri" pitchFamily="34" charset="0"/>
              </a:rPr>
              <a:pPr algn="ctr"/>
              <a:t>20</a:t>
            </a:fld>
            <a:endParaRPr lang="it-IT" sz="1100" b="1">
              <a:latin typeface="Calibri" pitchFamily="34" charset="0"/>
            </a:endParaRPr>
          </a:p>
        </p:txBody>
      </p:sp>
      <p:pic>
        <p:nvPicPr>
          <p:cNvPr id="7" name="Picture 5" descr="C:\Documents and Settings\Administrator\Impostazioni locali\Temporary Internet Files\Content.IE5\TN5QXFU0\MC900326184[1].wmf"/>
          <p:cNvPicPr>
            <a:picLocks noChangeAspect="1" noChangeArrowheads="1"/>
          </p:cNvPicPr>
          <p:nvPr/>
        </p:nvPicPr>
        <p:blipFill>
          <a:blip r:embed="rId3" cstate="print"/>
          <a:srcRect/>
          <a:stretch>
            <a:fillRect/>
          </a:stretch>
        </p:blipFill>
        <p:spPr bwMode="auto">
          <a:xfrm>
            <a:off x="323528" y="1124744"/>
            <a:ext cx="648072" cy="683241"/>
          </a:xfrm>
          <a:prstGeom prst="rect">
            <a:avLst/>
          </a:prstGeom>
          <a:noFill/>
        </p:spPr>
      </p:pic>
      <p:sp>
        <p:nvSpPr>
          <p:cNvPr id="8" name="Text Box 4"/>
          <p:cNvSpPr txBox="1">
            <a:spLocks noChangeArrowheads="1"/>
          </p:cNvSpPr>
          <p:nvPr/>
        </p:nvSpPr>
        <p:spPr bwMode="auto">
          <a:xfrm>
            <a:off x="0" y="0"/>
            <a:ext cx="8964488" cy="584775"/>
          </a:xfrm>
          <a:prstGeom prst="rect">
            <a:avLst/>
          </a:prstGeom>
          <a:noFill/>
          <a:ln w="9525">
            <a:noFill/>
            <a:miter lim="800000"/>
            <a:headEnd/>
            <a:tailEnd/>
          </a:ln>
          <a:effectLst/>
        </p:spPr>
        <p:txBody>
          <a:bodyPr wrap="square">
            <a:spAutoFit/>
          </a:bodyPr>
          <a:lstStyle/>
          <a:p>
            <a:pPr algn="r" fontAlgn="auto">
              <a:spcBef>
                <a:spcPts val="0"/>
              </a:spcBef>
              <a:spcAft>
                <a:spcPts val="0"/>
              </a:spcAft>
              <a:defRPr/>
            </a:pPr>
            <a:r>
              <a:rPr lang="it-IT" sz="3200" b="1" dirty="0" smtClean="0">
                <a:solidFill>
                  <a:schemeClr val="bg1"/>
                </a:solidFill>
                <a:latin typeface="Calibri" pitchFamily="34" charset="0"/>
                <a:ea typeface="+mj-ea"/>
                <a:cs typeface="+mj-cs"/>
              </a:rPr>
              <a:t>Documentazione legale amministrativa – </a:t>
            </a:r>
            <a:r>
              <a:rPr lang="it-IT" sz="3200" b="1" dirty="0" err="1" smtClean="0">
                <a:solidFill>
                  <a:schemeClr val="bg1"/>
                </a:solidFill>
                <a:latin typeface="Calibri" pitchFamily="34" charset="0"/>
                <a:ea typeface="+mj-ea"/>
                <a:cs typeface="+mj-cs"/>
              </a:rPr>
              <a:t>wrap</a:t>
            </a:r>
            <a:r>
              <a:rPr lang="it-IT" sz="3200" b="1" dirty="0" smtClean="0">
                <a:solidFill>
                  <a:schemeClr val="bg1"/>
                </a:solidFill>
                <a:latin typeface="Calibri" pitchFamily="34" charset="0"/>
                <a:ea typeface="+mj-ea"/>
                <a:cs typeface="+mj-cs"/>
              </a:rPr>
              <a:t> up</a:t>
            </a:r>
            <a:endParaRPr lang="it-IT" sz="3200" b="1" dirty="0">
              <a:solidFill>
                <a:schemeClr val="bg1"/>
              </a:solidFill>
              <a:latin typeface="Calibri" pitchFamily="34" charset="0"/>
              <a:ea typeface="+mj-ea"/>
              <a:cs typeface="+mj-cs"/>
            </a:endParaRPr>
          </a:p>
        </p:txBody>
      </p:sp>
    </p:spTree>
  </p:cSld>
  <p:clrMapOvr>
    <a:masterClrMapping/>
  </p:clrMapOvr>
  <p:transition advClick="0"/>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899592" y="2564904"/>
            <a:ext cx="7200800" cy="473075"/>
          </a:xfrm>
          <a:prstGeom prst="rect">
            <a:avLst/>
          </a:prstGeom>
          <a:solidFill>
            <a:srgbClr val="DDDDDD"/>
          </a:solidFill>
          <a:ln w="9525">
            <a:noFill/>
            <a:miter lim="800000"/>
            <a:headEnd/>
            <a:tailEnd/>
          </a:ln>
        </p:spPr>
        <p:txBody>
          <a:bodyPr wrap="none" anchor="ctr"/>
          <a:lstStyle/>
          <a:p>
            <a:endParaRPr lang="it-IT" sz="2300"/>
          </a:p>
        </p:txBody>
      </p:sp>
      <p:sp>
        <p:nvSpPr>
          <p:cNvPr id="5" name="Segnaposto contenuto 5"/>
          <p:cNvSpPr txBox="1">
            <a:spLocks/>
          </p:cNvSpPr>
          <p:nvPr/>
        </p:nvSpPr>
        <p:spPr bwMode="auto">
          <a:xfrm>
            <a:off x="1115616" y="980728"/>
            <a:ext cx="7858125" cy="4392488"/>
          </a:xfrm>
          <a:prstGeom prst="rect">
            <a:avLst/>
          </a:prstGeom>
          <a:noFill/>
          <a:ln w="9525">
            <a:noFill/>
            <a:miter lim="800000"/>
            <a:headEnd/>
            <a:tailEnd/>
          </a:ln>
        </p:spPr>
        <p:txBody>
          <a:bodyPr/>
          <a:lstStyle/>
          <a:p>
            <a:pPr marL="342900" indent="-342900">
              <a:lnSpc>
                <a:spcPct val="150000"/>
              </a:lnSpc>
              <a:spcBef>
                <a:spcPct val="20000"/>
              </a:spcBef>
              <a:buClr>
                <a:schemeClr val="accent1"/>
              </a:buClr>
              <a:defRPr/>
            </a:pPr>
            <a:r>
              <a:rPr lang="it-IT" sz="2800" b="1" dirty="0" smtClean="0">
                <a:solidFill>
                  <a:srgbClr val="C00000"/>
                </a:solidFill>
                <a:latin typeface="+mj-lt"/>
              </a:rPr>
              <a:t>La predisposizione delle offerte in una gara pubblica</a:t>
            </a:r>
          </a:p>
          <a:p>
            <a:pPr marL="342900" indent="-342900">
              <a:lnSpc>
                <a:spcPct val="150000"/>
              </a:lnSpc>
              <a:spcBef>
                <a:spcPct val="20000"/>
              </a:spcBef>
              <a:buClr>
                <a:schemeClr val="accent1"/>
              </a:buClr>
              <a:buFont typeface="Wingdings" pitchFamily="2" charset="2"/>
              <a:buChar char="q"/>
              <a:defRPr/>
            </a:pPr>
            <a:r>
              <a:rPr lang="it-IT" dirty="0" smtClean="0">
                <a:solidFill>
                  <a:srgbClr val="C00000"/>
                </a:solidFill>
                <a:latin typeface="+mn-lt"/>
              </a:rPr>
              <a:t>1 - Preliminari di offerta</a:t>
            </a:r>
          </a:p>
          <a:p>
            <a:pPr marL="342900" indent="-342900">
              <a:lnSpc>
                <a:spcPct val="150000"/>
              </a:lnSpc>
              <a:spcBef>
                <a:spcPct val="20000"/>
              </a:spcBef>
              <a:buClr>
                <a:schemeClr val="accent1"/>
              </a:buClr>
              <a:buFont typeface="Wingdings" pitchFamily="2" charset="2"/>
              <a:buChar char="q"/>
              <a:defRPr/>
            </a:pPr>
            <a:r>
              <a:rPr lang="it-IT" sz="1600" dirty="0" smtClean="0">
                <a:solidFill>
                  <a:srgbClr val="C00000"/>
                </a:solidFill>
              </a:rPr>
              <a:t>2 - Documentazione legale e amministrativa</a:t>
            </a:r>
          </a:p>
          <a:p>
            <a:pPr marL="342900" indent="-342900">
              <a:lnSpc>
                <a:spcPct val="150000"/>
              </a:lnSpc>
              <a:spcBef>
                <a:spcPct val="20000"/>
              </a:spcBef>
              <a:buClr>
                <a:schemeClr val="accent1"/>
              </a:buClr>
              <a:buFont typeface="Wingdings" pitchFamily="2" charset="2"/>
              <a:buChar char="q"/>
              <a:defRPr/>
            </a:pPr>
            <a:r>
              <a:rPr lang="it-IT" sz="1600" b="1" dirty="0" smtClean="0">
                <a:solidFill>
                  <a:srgbClr val="C00000"/>
                </a:solidFill>
              </a:rPr>
              <a:t>3 - Predisposizione offerta tecnica</a:t>
            </a:r>
          </a:p>
          <a:p>
            <a:pPr marL="342900" indent="-342900">
              <a:lnSpc>
                <a:spcPct val="150000"/>
              </a:lnSpc>
              <a:spcBef>
                <a:spcPct val="20000"/>
              </a:spcBef>
              <a:buClr>
                <a:schemeClr val="accent1"/>
              </a:buClr>
              <a:buFont typeface="Wingdings" pitchFamily="2" charset="2"/>
              <a:buChar char="q"/>
              <a:defRPr/>
            </a:pPr>
            <a:r>
              <a:rPr lang="it-IT" sz="1600" dirty="0" smtClean="0">
                <a:solidFill>
                  <a:srgbClr val="C00000"/>
                </a:solidFill>
              </a:rPr>
              <a:t>4 - Predisposizione offerta economica</a:t>
            </a:r>
          </a:p>
          <a:p>
            <a:pPr marL="342900" indent="-342900">
              <a:lnSpc>
                <a:spcPct val="150000"/>
              </a:lnSpc>
              <a:spcBef>
                <a:spcPct val="20000"/>
              </a:spcBef>
              <a:buClr>
                <a:schemeClr val="accent1"/>
              </a:buClr>
              <a:buFont typeface="Wingdings" pitchFamily="2" charset="2"/>
              <a:buChar char="q"/>
              <a:defRPr/>
            </a:pPr>
            <a:r>
              <a:rPr lang="it-IT" sz="1600" dirty="0" smtClean="0">
                <a:solidFill>
                  <a:srgbClr val="C00000"/>
                </a:solidFill>
              </a:rPr>
              <a:t>5 - La </a:t>
            </a:r>
            <a:r>
              <a:rPr lang="it-IT" sz="1600" dirty="0" err="1" smtClean="0">
                <a:solidFill>
                  <a:srgbClr val="C00000"/>
                </a:solidFill>
              </a:rPr>
              <a:t>review</a:t>
            </a:r>
            <a:r>
              <a:rPr lang="it-IT" sz="1600" dirty="0" smtClean="0">
                <a:solidFill>
                  <a:srgbClr val="C00000"/>
                </a:solidFill>
              </a:rPr>
              <a:t> e il riesame dell’offerta tecnica</a:t>
            </a:r>
          </a:p>
          <a:p>
            <a:pPr marL="342900" indent="-342900">
              <a:lnSpc>
                <a:spcPct val="150000"/>
              </a:lnSpc>
              <a:spcBef>
                <a:spcPct val="20000"/>
              </a:spcBef>
              <a:buClr>
                <a:schemeClr val="accent1"/>
              </a:buClr>
              <a:buFont typeface="Wingdings" pitchFamily="2" charset="2"/>
              <a:buChar char="q"/>
              <a:defRPr/>
            </a:pPr>
            <a:r>
              <a:rPr lang="it-IT" sz="1600" dirty="0" smtClean="0">
                <a:solidFill>
                  <a:srgbClr val="C00000"/>
                </a:solidFill>
              </a:rPr>
              <a:t>6 - La chiusura</a:t>
            </a:r>
          </a:p>
          <a:p>
            <a:pPr marL="342900" indent="-342900">
              <a:lnSpc>
                <a:spcPct val="150000"/>
              </a:lnSpc>
              <a:spcBef>
                <a:spcPct val="20000"/>
              </a:spcBef>
              <a:buClr>
                <a:schemeClr val="accent1"/>
              </a:buClr>
              <a:defRPr/>
            </a:pPr>
            <a:endParaRPr lang="it-IT" sz="1600" b="1" dirty="0" smtClean="0">
              <a:solidFill>
                <a:srgbClr val="C00000"/>
              </a:solidFill>
            </a:endParaRPr>
          </a:p>
          <a:p>
            <a:pPr marL="342900" indent="-342900">
              <a:lnSpc>
                <a:spcPct val="150000"/>
              </a:lnSpc>
              <a:spcBef>
                <a:spcPct val="20000"/>
              </a:spcBef>
              <a:buClr>
                <a:schemeClr val="accent1"/>
              </a:buClr>
              <a:buFont typeface="Wingdings" pitchFamily="2" charset="2"/>
              <a:buChar char="q"/>
              <a:defRPr/>
            </a:pPr>
            <a:endParaRPr lang="it-IT" sz="1600" b="1" dirty="0" smtClean="0">
              <a:solidFill>
                <a:srgbClr val="C00000"/>
              </a:solidFill>
            </a:endParaRPr>
          </a:p>
          <a:p>
            <a:pPr marL="342900" indent="-342900">
              <a:lnSpc>
                <a:spcPct val="150000"/>
              </a:lnSpc>
              <a:spcBef>
                <a:spcPct val="20000"/>
              </a:spcBef>
              <a:buClr>
                <a:schemeClr val="accent1"/>
              </a:buClr>
              <a:buFont typeface="Wingdings" pitchFamily="2" charset="2"/>
              <a:buChar char="q"/>
              <a:defRPr/>
            </a:pPr>
            <a:endParaRPr lang="it-IT" sz="1600" b="1" dirty="0" smtClean="0">
              <a:solidFill>
                <a:srgbClr val="C00000"/>
              </a:solidFill>
            </a:endParaRPr>
          </a:p>
        </p:txBody>
      </p:sp>
      <p:sp>
        <p:nvSpPr>
          <p:cNvPr id="8" name="Text Box 4"/>
          <p:cNvSpPr txBox="1">
            <a:spLocks noChangeArrowheads="1"/>
          </p:cNvSpPr>
          <p:nvPr/>
        </p:nvSpPr>
        <p:spPr bwMode="auto">
          <a:xfrm>
            <a:off x="4355976" y="0"/>
            <a:ext cx="4103265" cy="584775"/>
          </a:xfrm>
          <a:prstGeom prst="rect">
            <a:avLst/>
          </a:prstGeom>
          <a:noFill/>
          <a:ln w="9525">
            <a:noFill/>
            <a:miter lim="800000"/>
            <a:headEnd/>
            <a:tailEnd/>
          </a:ln>
          <a:effectLst/>
        </p:spPr>
        <p:txBody>
          <a:bodyPr wrap="square">
            <a:spAutoFit/>
          </a:bodyPr>
          <a:lstStyle/>
          <a:p>
            <a:pPr algn="r" fontAlgn="auto">
              <a:spcBef>
                <a:spcPts val="0"/>
              </a:spcBef>
              <a:spcAft>
                <a:spcPts val="0"/>
              </a:spcAft>
              <a:defRPr/>
            </a:pPr>
            <a:r>
              <a:rPr lang="it-IT" sz="3200" b="1" dirty="0">
                <a:solidFill>
                  <a:schemeClr val="bg1"/>
                </a:solidFill>
                <a:latin typeface="Calibri" pitchFamily="34" charset="0"/>
                <a:ea typeface="+mj-ea"/>
                <a:cs typeface="+mj-cs"/>
              </a:rPr>
              <a:t>Agenda</a:t>
            </a:r>
          </a:p>
        </p:txBody>
      </p:sp>
      <p:sp>
        <p:nvSpPr>
          <p:cNvPr id="35847" name="Segnaposto numero diapositiva 8"/>
          <p:cNvSpPr txBox="1">
            <a:spLocks/>
          </p:cNvSpPr>
          <p:nvPr/>
        </p:nvSpPr>
        <p:spPr bwMode="auto">
          <a:xfrm>
            <a:off x="3498850" y="6448425"/>
            <a:ext cx="2133600" cy="365125"/>
          </a:xfrm>
          <a:prstGeom prst="rect">
            <a:avLst/>
          </a:prstGeom>
          <a:noFill/>
          <a:ln w="9525">
            <a:noFill/>
            <a:miter lim="800000"/>
            <a:headEnd/>
            <a:tailEnd/>
          </a:ln>
        </p:spPr>
        <p:txBody>
          <a:bodyPr anchor="ctr"/>
          <a:lstStyle/>
          <a:p>
            <a:pPr algn="ctr"/>
            <a:fld id="{47EDFC3B-3322-405D-B7D7-CD38460ABCC5}" type="slidenum">
              <a:rPr lang="it-IT" sz="1100" b="1">
                <a:latin typeface="Calibri" pitchFamily="34" charset="0"/>
              </a:rPr>
              <a:pPr algn="ctr"/>
              <a:t>21</a:t>
            </a:fld>
            <a:endParaRPr lang="it-IT" sz="1100" b="1">
              <a:latin typeface="Calibri" pitchFamily="34" charset="0"/>
            </a:endParaRPr>
          </a:p>
        </p:txBody>
      </p:sp>
      <p:pic>
        <p:nvPicPr>
          <p:cNvPr id="7" name="Picture 5" descr="C:\Documents and Settings\Administrator\Impostazioni locali\Temporary Internet Files\Content.IE5\TN5QXFU0\MC900326184[1].wmf"/>
          <p:cNvPicPr>
            <a:picLocks noChangeAspect="1" noChangeArrowheads="1"/>
          </p:cNvPicPr>
          <p:nvPr/>
        </p:nvPicPr>
        <p:blipFill>
          <a:blip r:embed="rId3" cstate="print"/>
          <a:srcRect/>
          <a:stretch>
            <a:fillRect/>
          </a:stretch>
        </p:blipFill>
        <p:spPr bwMode="auto">
          <a:xfrm>
            <a:off x="323528" y="1124744"/>
            <a:ext cx="648072" cy="683241"/>
          </a:xfrm>
          <a:prstGeom prst="rect">
            <a:avLst/>
          </a:prstGeom>
          <a:noFill/>
        </p:spPr>
      </p:pic>
    </p:spTree>
  </p:cSld>
  <p:clrMapOvr>
    <a:masterClrMapping/>
  </p:clrMapOvr>
  <p:transition advClick="0"/>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contenuto 5"/>
          <p:cNvSpPr txBox="1">
            <a:spLocks/>
          </p:cNvSpPr>
          <p:nvPr/>
        </p:nvSpPr>
        <p:spPr bwMode="auto">
          <a:xfrm>
            <a:off x="1" y="620689"/>
            <a:ext cx="9144000" cy="504056"/>
          </a:xfrm>
          <a:prstGeom prst="rect">
            <a:avLst/>
          </a:prstGeom>
          <a:noFill/>
          <a:ln w="9525">
            <a:noFill/>
            <a:miter lim="800000"/>
            <a:headEnd/>
            <a:tailEnd/>
          </a:ln>
        </p:spPr>
        <p:txBody>
          <a:bodyPr/>
          <a:lstStyle/>
          <a:p>
            <a:pPr marL="725488" indent="-342900" algn="ctr">
              <a:spcBef>
                <a:spcPct val="20000"/>
              </a:spcBef>
              <a:buClr>
                <a:schemeClr val="accent1"/>
              </a:buClr>
              <a:defRPr/>
            </a:pPr>
            <a:r>
              <a:rPr lang="it-IT" sz="2800" b="1" dirty="0" smtClean="0">
                <a:solidFill>
                  <a:srgbClr val="C00000"/>
                </a:solidFill>
                <a:latin typeface="+mn-lt"/>
              </a:rPr>
              <a:t>Individuazione KWI (Key </a:t>
            </a:r>
            <a:r>
              <a:rPr lang="it-IT" sz="2800" b="1" dirty="0" err="1" smtClean="0">
                <a:solidFill>
                  <a:srgbClr val="C00000"/>
                </a:solidFill>
                <a:latin typeface="+mn-lt"/>
              </a:rPr>
              <a:t>Winning</a:t>
            </a:r>
            <a:r>
              <a:rPr lang="it-IT" sz="2800" b="1" dirty="0" smtClean="0">
                <a:solidFill>
                  <a:srgbClr val="C00000"/>
                </a:solidFill>
                <a:latin typeface="+mn-lt"/>
              </a:rPr>
              <a:t> Item)</a:t>
            </a:r>
          </a:p>
        </p:txBody>
      </p:sp>
      <p:sp>
        <p:nvSpPr>
          <p:cNvPr id="35847" name="Segnaposto numero diapositiva 8"/>
          <p:cNvSpPr txBox="1">
            <a:spLocks/>
          </p:cNvSpPr>
          <p:nvPr/>
        </p:nvSpPr>
        <p:spPr bwMode="auto">
          <a:xfrm>
            <a:off x="3498850" y="6448425"/>
            <a:ext cx="2133600" cy="365125"/>
          </a:xfrm>
          <a:prstGeom prst="rect">
            <a:avLst/>
          </a:prstGeom>
          <a:noFill/>
          <a:ln w="9525">
            <a:noFill/>
            <a:miter lim="800000"/>
            <a:headEnd/>
            <a:tailEnd/>
          </a:ln>
        </p:spPr>
        <p:txBody>
          <a:bodyPr anchor="ctr"/>
          <a:lstStyle/>
          <a:p>
            <a:pPr algn="ctr"/>
            <a:fld id="{47EDFC3B-3322-405D-B7D7-CD38460ABCC5}" type="slidenum">
              <a:rPr lang="it-IT" sz="1100" b="1">
                <a:latin typeface="Calibri" pitchFamily="34" charset="0"/>
              </a:rPr>
              <a:pPr algn="ctr"/>
              <a:t>22</a:t>
            </a:fld>
            <a:endParaRPr lang="it-IT" sz="1100" b="1">
              <a:latin typeface="Calibri" pitchFamily="34" charset="0"/>
            </a:endParaRPr>
          </a:p>
        </p:txBody>
      </p:sp>
      <p:sp>
        <p:nvSpPr>
          <p:cNvPr id="6" name="Text Box 4"/>
          <p:cNvSpPr txBox="1">
            <a:spLocks noChangeArrowheads="1"/>
          </p:cNvSpPr>
          <p:nvPr/>
        </p:nvSpPr>
        <p:spPr bwMode="auto">
          <a:xfrm>
            <a:off x="3419872" y="0"/>
            <a:ext cx="5724128" cy="584775"/>
          </a:xfrm>
          <a:prstGeom prst="rect">
            <a:avLst/>
          </a:prstGeom>
          <a:noFill/>
          <a:ln w="9525">
            <a:noFill/>
            <a:miter lim="800000"/>
            <a:headEnd/>
            <a:tailEnd/>
          </a:ln>
          <a:effectLst/>
        </p:spPr>
        <p:txBody>
          <a:bodyPr wrap="square">
            <a:spAutoFit/>
          </a:bodyPr>
          <a:lstStyle/>
          <a:p>
            <a:pPr algn="r" fontAlgn="auto">
              <a:spcBef>
                <a:spcPts val="0"/>
              </a:spcBef>
              <a:spcAft>
                <a:spcPts val="0"/>
              </a:spcAft>
              <a:defRPr/>
            </a:pPr>
            <a:r>
              <a:rPr lang="it-IT" sz="3200" b="1" dirty="0" smtClean="0">
                <a:solidFill>
                  <a:schemeClr val="bg1"/>
                </a:solidFill>
                <a:latin typeface="Calibri" pitchFamily="34" charset="0"/>
                <a:ea typeface="+mj-ea"/>
                <a:cs typeface="+mj-cs"/>
              </a:rPr>
              <a:t>Predisposizione offerta tecnica</a:t>
            </a:r>
            <a:endParaRPr lang="it-IT" sz="3200" b="1" dirty="0">
              <a:solidFill>
                <a:schemeClr val="bg1"/>
              </a:solidFill>
              <a:latin typeface="Calibri" pitchFamily="34" charset="0"/>
              <a:ea typeface="+mj-ea"/>
              <a:cs typeface="+mj-cs"/>
            </a:endParaRPr>
          </a:p>
        </p:txBody>
      </p:sp>
      <p:sp>
        <p:nvSpPr>
          <p:cNvPr id="9" name="Rettangolo 8"/>
          <p:cNvSpPr/>
          <p:nvPr/>
        </p:nvSpPr>
        <p:spPr>
          <a:xfrm>
            <a:off x="252536" y="5373216"/>
            <a:ext cx="8567936" cy="369332"/>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it-IT" dirty="0" smtClean="0">
                <a:solidFill>
                  <a:schemeClr val="dk1"/>
                </a:solidFill>
                <a:latin typeface="Agency FB" pitchFamily="34" charset="0"/>
              </a:rPr>
              <a:t>Considerane perciò gli aspetti fondamentali, e analizzali mediante i sette criteri di valutazione.</a:t>
            </a:r>
            <a:endParaRPr lang="it-IT" dirty="0">
              <a:solidFill>
                <a:schemeClr val="dk1"/>
              </a:solidFill>
              <a:latin typeface="Agency FB" pitchFamily="34" charset="0"/>
            </a:endParaRPr>
          </a:p>
        </p:txBody>
      </p:sp>
      <p:sp>
        <p:nvSpPr>
          <p:cNvPr id="10" name="Rectangle 4"/>
          <p:cNvSpPr>
            <a:spLocks noChangeArrowheads="1"/>
          </p:cNvSpPr>
          <p:nvPr/>
        </p:nvSpPr>
        <p:spPr bwMode="auto">
          <a:xfrm>
            <a:off x="323528" y="1628800"/>
            <a:ext cx="8640960" cy="28623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it-IT" dirty="0" smtClean="0">
                <a:solidFill>
                  <a:srgbClr val="000000"/>
                </a:solidFill>
                <a:latin typeface="+mn-lt"/>
                <a:ea typeface="Calibri" pitchFamily="34" charset="0"/>
                <a:cs typeface="Arial" pitchFamily="34" charset="0"/>
              </a:rPr>
              <a:t>Il Bid Team, in una o più sessioni , analizza le richieste del capitolato, le capacità delle Aziende del RTI, e individua le caratteristiche principali che dovranno essere presenti nell’offerta tecnica per garantire il massimo punteggio tecnico.</a:t>
            </a:r>
          </a:p>
          <a:p>
            <a:endParaRPr lang="it-IT" dirty="0" smtClean="0">
              <a:solidFill>
                <a:srgbClr val="000000"/>
              </a:solidFill>
              <a:latin typeface="+mn-lt"/>
              <a:ea typeface="Calibri" pitchFamily="34" charset="0"/>
              <a:cs typeface="Arial" pitchFamily="34" charset="0"/>
            </a:endParaRPr>
          </a:p>
          <a:p>
            <a:r>
              <a:rPr lang="it-IT" dirty="0" smtClean="0">
                <a:solidFill>
                  <a:srgbClr val="000000"/>
                </a:solidFill>
                <a:latin typeface="+mn-lt"/>
                <a:ea typeface="Calibri" pitchFamily="34" charset="0"/>
                <a:cs typeface="Arial" pitchFamily="34" charset="0"/>
              </a:rPr>
              <a:t>Le tecniche da utilizzare in queste sessioni sono quelle tipiche del </a:t>
            </a:r>
            <a:r>
              <a:rPr lang="it-IT" dirty="0" err="1" smtClean="0">
                <a:solidFill>
                  <a:srgbClr val="000000"/>
                </a:solidFill>
                <a:latin typeface="+mn-lt"/>
                <a:ea typeface="Calibri" pitchFamily="34" charset="0"/>
                <a:cs typeface="Arial" pitchFamily="34" charset="0"/>
              </a:rPr>
              <a:t>Brain</a:t>
            </a:r>
            <a:r>
              <a:rPr lang="it-IT" dirty="0" smtClean="0">
                <a:solidFill>
                  <a:srgbClr val="000000"/>
                </a:solidFill>
                <a:latin typeface="+mn-lt"/>
                <a:ea typeface="Calibri" pitchFamily="34" charset="0"/>
                <a:cs typeface="Arial" pitchFamily="34" charset="0"/>
              </a:rPr>
              <a:t> </a:t>
            </a:r>
            <a:r>
              <a:rPr lang="it-IT" dirty="0" err="1" smtClean="0">
                <a:solidFill>
                  <a:srgbClr val="000000"/>
                </a:solidFill>
                <a:latin typeface="+mn-lt"/>
                <a:ea typeface="Calibri" pitchFamily="34" charset="0"/>
                <a:cs typeface="Arial" pitchFamily="34" charset="0"/>
              </a:rPr>
              <a:t>Storming</a:t>
            </a:r>
            <a:r>
              <a:rPr lang="it-IT" dirty="0" smtClean="0">
                <a:solidFill>
                  <a:srgbClr val="000000"/>
                </a:solidFill>
                <a:latin typeface="+mn-lt"/>
                <a:ea typeface="Calibri" pitchFamily="34" charset="0"/>
                <a:cs typeface="Arial" pitchFamily="34" charset="0"/>
              </a:rPr>
              <a:t>  e del </a:t>
            </a:r>
            <a:r>
              <a:rPr lang="it-IT" dirty="0" err="1" smtClean="0">
                <a:solidFill>
                  <a:srgbClr val="000000"/>
                </a:solidFill>
                <a:latin typeface="+mn-lt"/>
                <a:ea typeface="Calibri" pitchFamily="34" charset="0"/>
                <a:cs typeface="Arial" pitchFamily="34" charset="0"/>
              </a:rPr>
              <a:t>Lateral</a:t>
            </a:r>
            <a:r>
              <a:rPr lang="it-IT" dirty="0" smtClean="0">
                <a:solidFill>
                  <a:srgbClr val="000000"/>
                </a:solidFill>
                <a:latin typeface="+mn-lt"/>
                <a:ea typeface="Calibri" pitchFamily="34" charset="0"/>
                <a:cs typeface="Arial" pitchFamily="34" charset="0"/>
              </a:rPr>
              <a:t> </a:t>
            </a:r>
            <a:r>
              <a:rPr lang="it-IT" dirty="0" err="1" smtClean="0">
                <a:solidFill>
                  <a:srgbClr val="000000"/>
                </a:solidFill>
                <a:latin typeface="+mn-lt"/>
                <a:ea typeface="Calibri" pitchFamily="34" charset="0"/>
                <a:cs typeface="Arial" pitchFamily="34" charset="0"/>
              </a:rPr>
              <a:t>Thinking</a:t>
            </a:r>
            <a:r>
              <a:rPr lang="it-IT" dirty="0" smtClean="0">
                <a:solidFill>
                  <a:srgbClr val="000000"/>
                </a:solidFill>
                <a:latin typeface="+mn-lt"/>
                <a:ea typeface="Calibri" pitchFamily="34" charset="0"/>
                <a:cs typeface="Arial" pitchFamily="34" charset="0"/>
              </a:rPr>
              <a:t>, tuttavia tutti i risultati devono essere poi  gestiti in modo strutturato e controllato.</a:t>
            </a:r>
          </a:p>
          <a:p>
            <a:endParaRPr lang="it-IT" dirty="0" smtClean="0">
              <a:solidFill>
                <a:srgbClr val="000000"/>
              </a:solidFill>
              <a:latin typeface="+mn-lt"/>
              <a:ea typeface="Calibri" pitchFamily="34" charset="0"/>
              <a:cs typeface="Arial" pitchFamily="34" charset="0"/>
            </a:endParaRPr>
          </a:p>
          <a:p>
            <a:r>
              <a:rPr lang="it-IT" dirty="0" smtClean="0">
                <a:solidFill>
                  <a:srgbClr val="000000"/>
                </a:solidFill>
                <a:latin typeface="+mn-lt"/>
                <a:ea typeface="Calibri" pitchFamily="34" charset="0"/>
                <a:cs typeface="Arial" pitchFamily="34" charset="0"/>
              </a:rPr>
              <a:t>Una possibile tecnica di gestione è quella delle matrici di relazione. </a:t>
            </a:r>
          </a:p>
          <a:p>
            <a:pPr marL="173038" indent="-173038">
              <a:buFont typeface="Arial" pitchFamily="34" charset="0"/>
              <a:buChar char="•"/>
            </a:pPr>
            <a:endParaRPr lang="it-IT" dirty="0" smtClean="0">
              <a:solidFill>
                <a:srgbClr val="000000"/>
              </a:solidFill>
              <a:latin typeface="+mn-lt"/>
              <a:ea typeface="Calibri" pitchFamily="34" charset="0"/>
              <a:cs typeface="Arial" pitchFamily="34" charset="0"/>
            </a:endParaRPr>
          </a:p>
        </p:txBody>
      </p:sp>
    </p:spTree>
  </p:cSld>
  <p:clrMapOvr>
    <a:masterClrMapping/>
  </p:clrMapOvr>
  <p:transition advClick="0"/>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contenuto 5"/>
          <p:cNvSpPr txBox="1">
            <a:spLocks/>
          </p:cNvSpPr>
          <p:nvPr/>
        </p:nvSpPr>
        <p:spPr bwMode="auto">
          <a:xfrm>
            <a:off x="1" y="620689"/>
            <a:ext cx="9144000" cy="504056"/>
          </a:xfrm>
          <a:prstGeom prst="rect">
            <a:avLst/>
          </a:prstGeom>
          <a:noFill/>
          <a:ln w="9525">
            <a:noFill/>
            <a:miter lim="800000"/>
            <a:headEnd/>
            <a:tailEnd/>
          </a:ln>
        </p:spPr>
        <p:txBody>
          <a:bodyPr/>
          <a:lstStyle/>
          <a:p>
            <a:pPr marL="725488" indent="-342900" algn="ctr">
              <a:spcBef>
                <a:spcPct val="20000"/>
              </a:spcBef>
              <a:buClr>
                <a:schemeClr val="accent1"/>
              </a:buClr>
              <a:defRPr/>
            </a:pPr>
            <a:r>
              <a:rPr lang="it-IT" sz="2800" b="1" dirty="0" smtClean="0">
                <a:solidFill>
                  <a:srgbClr val="C00000"/>
                </a:solidFill>
                <a:latin typeface="+mn-lt"/>
              </a:rPr>
              <a:t>Individuazione KWI (Key </a:t>
            </a:r>
            <a:r>
              <a:rPr lang="it-IT" sz="2800" b="1" dirty="0" err="1" smtClean="0">
                <a:solidFill>
                  <a:srgbClr val="C00000"/>
                </a:solidFill>
                <a:latin typeface="+mn-lt"/>
              </a:rPr>
              <a:t>Winning</a:t>
            </a:r>
            <a:r>
              <a:rPr lang="it-IT" sz="2800" b="1" dirty="0" smtClean="0">
                <a:solidFill>
                  <a:srgbClr val="C00000"/>
                </a:solidFill>
                <a:latin typeface="+mn-lt"/>
              </a:rPr>
              <a:t> Item)</a:t>
            </a:r>
          </a:p>
        </p:txBody>
      </p:sp>
      <p:sp>
        <p:nvSpPr>
          <p:cNvPr id="35847" name="Segnaposto numero diapositiva 8"/>
          <p:cNvSpPr txBox="1">
            <a:spLocks/>
          </p:cNvSpPr>
          <p:nvPr/>
        </p:nvSpPr>
        <p:spPr bwMode="auto">
          <a:xfrm>
            <a:off x="3498850" y="6448425"/>
            <a:ext cx="2133600" cy="365125"/>
          </a:xfrm>
          <a:prstGeom prst="rect">
            <a:avLst/>
          </a:prstGeom>
          <a:noFill/>
          <a:ln w="9525">
            <a:noFill/>
            <a:miter lim="800000"/>
            <a:headEnd/>
            <a:tailEnd/>
          </a:ln>
        </p:spPr>
        <p:txBody>
          <a:bodyPr anchor="ctr"/>
          <a:lstStyle/>
          <a:p>
            <a:pPr algn="ctr"/>
            <a:fld id="{47EDFC3B-3322-405D-B7D7-CD38460ABCC5}" type="slidenum">
              <a:rPr lang="it-IT" sz="1100" b="1">
                <a:latin typeface="Calibri" pitchFamily="34" charset="0"/>
              </a:rPr>
              <a:pPr algn="ctr"/>
              <a:t>23</a:t>
            </a:fld>
            <a:endParaRPr lang="it-IT" sz="1100" b="1">
              <a:latin typeface="Calibri" pitchFamily="34" charset="0"/>
            </a:endParaRPr>
          </a:p>
        </p:txBody>
      </p:sp>
      <p:sp>
        <p:nvSpPr>
          <p:cNvPr id="6" name="Text Box 4"/>
          <p:cNvSpPr txBox="1">
            <a:spLocks noChangeArrowheads="1"/>
          </p:cNvSpPr>
          <p:nvPr/>
        </p:nvSpPr>
        <p:spPr bwMode="auto">
          <a:xfrm>
            <a:off x="3419872" y="0"/>
            <a:ext cx="5724128" cy="584775"/>
          </a:xfrm>
          <a:prstGeom prst="rect">
            <a:avLst/>
          </a:prstGeom>
          <a:noFill/>
          <a:ln w="9525">
            <a:noFill/>
            <a:miter lim="800000"/>
            <a:headEnd/>
            <a:tailEnd/>
          </a:ln>
          <a:effectLst/>
        </p:spPr>
        <p:txBody>
          <a:bodyPr wrap="square">
            <a:spAutoFit/>
          </a:bodyPr>
          <a:lstStyle/>
          <a:p>
            <a:pPr algn="r" fontAlgn="auto">
              <a:spcBef>
                <a:spcPts val="0"/>
              </a:spcBef>
              <a:spcAft>
                <a:spcPts val="0"/>
              </a:spcAft>
              <a:defRPr/>
            </a:pPr>
            <a:r>
              <a:rPr lang="it-IT" sz="3200" b="1" dirty="0" smtClean="0">
                <a:solidFill>
                  <a:schemeClr val="bg1"/>
                </a:solidFill>
                <a:latin typeface="Calibri" pitchFamily="34" charset="0"/>
                <a:ea typeface="+mj-ea"/>
                <a:cs typeface="+mj-cs"/>
              </a:rPr>
              <a:t>Predisposizione offerta tecnica</a:t>
            </a:r>
            <a:endParaRPr lang="it-IT" sz="3200" b="1" dirty="0">
              <a:solidFill>
                <a:schemeClr val="bg1"/>
              </a:solidFill>
              <a:latin typeface="Calibri" pitchFamily="34" charset="0"/>
              <a:ea typeface="+mj-ea"/>
              <a:cs typeface="+mj-cs"/>
            </a:endParaRPr>
          </a:p>
        </p:txBody>
      </p:sp>
      <p:pic>
        <p:nvPicPr>
          <p:cNvPr id="82946" name="Picture 2"/>
          <p:cNvPicPr>
            <a:picLocks noChangeAspect="1" noChangeArrowheads="1"/>
          </p:cNvPicPr>
          <p:nvPr/>
        </p:nvPicPr>
        <p:blipFill>
          <a:blip r:embed="rId3" cstate="print"/>
          <a:srcRect/>
          <a:stretch>
            <a:fillRect/>
          </a:stretch>
        </p:blipFill>
        <p:spPr bwMode="auto">
          <a:xfrm>
            <a:off x="20445" y="1196752"/>
            <a:ext cx="9088059" cy="4752528"/>
          </a:xfrm>
          <a:prstGeom prst="rect">
            <a:avLst/>
          </a:prstGeom>
          <a:noFill/>
          <a:ln w="9525">
            <a:noFill/>
            <a:miter lim="800000"/>
            <a:headEnd/>
            <a:tailEnd/>
          </a:ln>
          <a:effectLst/>
        </p:spPr>
      </p:pic>
    </p:spTree>
  </p:cSld>
  <p:clrMapOvr>
    <a:masterClrMapping/>
  </p:clrMapOvr>
  <p:transition advClick="0"/>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contenuto 5"/>
          <p:cNvSpPr txBox="1">
            <a:spLocks/>
          </p:cNvSpPr>
          <p:nvPr/>
        </p:nvSpPr>
        <p:spPr bwMode="auto">
          <a:xfrm>
            <a:off x="1" y="620689"/>
            <a:ext cx="9144000" cy="504056"/>
          </a:xfrm>
          <a:prstGeom prst="rect">
            <a:avLst/>
          </a:prstGeom>
          <a:noFill/>
          <a:ln w="9525">
            <a:noFill/>
            <a:miter lim="800000"/>
            <a:headEnd/>
            <a:tailEnd/>
          </a:ln>
        </p:spPr>
        <p:txBody>
          <a:bodyPr/>
          <a:lstStyle/>
          <a:p>
            <a:pPr marL="725488" indent="-342900" algn="ctr">
              <a:spcBef>
                <a:spcPct val="20000"/>
              </a:spcBef>
              <a:buClr>
                <a:schemeClr val="accent1"/>
              </a:buClr>
              <a:defRPr/>
            </a:pPr>
            <a:r>
              <a:rPr lang="it-IT" sz="2800" b="1" dirty="0" smtClean="0">
                <a:solidFill>
                  <a:srgbClr val="C00000"/>
                </a:solidFill>
                <a:latin typeface="+mn-lt"/>
              </a:rPr>
              <a:t>Individuazione KWI (Key </a:t>
            </a:r>
            <a:r>
              <a:rPr lang="it-IT" sz="2800" b="1" dirty="0" err="1" smtClean="0">
                <a:solidFill>
                  <a:srgbClr val="C00000"/>
                </a:solidFill>
                <a:latin typeface="+mn-lt"/>
              </a:rPr>
              <a:t>Winning</a:t>
            </a:r>
            <a:r>
              <a:rPr lang="it-IT" sz="2800" b="1" dirty="0" smtClean="0">
                <a:solidFill>
                  <a:srgbClr val="C00000"/>
                </a:solidFill>
                <a:latin typeface="+mn-lt"/>
              </a:rPr>
              <a:t> Item)</a:t>
            </a:r>
          </a:p>
        </p:txBody>
      </p:sp>
      <p:sp>
        <p:nvSpPr>
          <p:cNvPr id="35847" name="Segnaposto numero diapositiva 8"/>
          <p:cNvSpPr txBox="1">
            <a:spLocks/>
          </p:cNvSpPr>
          <p:nvPr/>
        </p:nvSpPr>
        <p:spPr bwMode="auto">
          <a:xfrm>
            <a:off x="3498850" y="6448425"/>
            <a:ext cx="2133600" cy="365125"/>
          </a:xfrm>
          <a:prstGeom prst="rect">
            <a:avLst/>
          </a:prstGeom>
          <a:noFill/>
          <a:ln w="9525">
            <a:noFill/>
            <a:miter lim="800000"/>
            <a:headEnd/>
            <a:tailEnd/>
          </a:ln>
        </p:spPr>
        <p:txBody>
          <a:bodyPr anchor="ctr"/>
          <a:lstStyle/>
          <a:p>
            <a:pPr algn="ctr"/>
            <a:fld id="{47EDFC3B-3322-405D-B7D7-CD38460ABCC5}" type="slidenum">
              <a:rPr lang="it-IT" sz="1100" b="1">
                <a:latin typeface="Calibri" pitchFamily="34" charset="0"/>
              </a:rPr>
              <a:pPr algn="ctr"/>
              <a:t>24</a:t>
            </a:fld>
            <a:endParaRPr lang="it-IT" sz="1100" b="1">
              <a:latin typeface="Calibri" pitchFamily="34" charset="0"/>
            </a:endParaRPr>
          </a:p>
        </p:txBody>
      </p:sp>
      <p:sp>
        <p:nvSpPr>
          <p:cNvPr id="6" name="Text Box 4"/>
          <p:cNvSpPr txBox="1">
            <a:spLocks noChangeArrowheads="1"/>
          </p:cNvSpPr>
          <p:nvPr/>
        </p:nvSpPr>
        <p:spPr bwMode="auto">
          <a:xfrm>
            <a:off x="3419872" y="0"/>
            <a:ext cx="5724128" cy="584775"/>
          </a:xfrm>
          <a:prstGeom prst="rect">
            <a:avLst/>
          </a:prstGeom>
          <a:noFill/>
          <a:ln w="9525">
            <a:noFill/>
            <a:miter lim="800000"/>
            <a:headEnd/>
            <a:tailEnd/>
          </a:ln>
          <a:effectLst/>
        </p:spPr>
        <p:txBody>
          <a:bodyPr wrap="square">
            <a:spAutoFit/>
          </a:bodyPr>
          <a:lstStyle/>
          <a:p>
            <a:pPr algn="r" fontAlgn="auto">
              <a:spcBef>
                <a:spcPts val="0"/>
              </a:spcBef>
              <a:spcAft>
                <a:spcPts val="0"/>
              </a:spcAft>
              <a:defRPr/>
            </a:pPr>
            <a:r>
              <a:rPr lang="it-IT" sz="3200" b="1" dirty="0" smtClean="0">
                <a:solidFill>
                  <a:schemeClr val="bg1"/>
                </a:solidFill>
                <a:latin typeface="Calibri" pitchFamily="34" charset="0"/>
                <a:ea typeface="+mj-ea"/>
                <a:cs typeface="+mj-cs"/>
              </a:rPr>
              <a:t>Predisposizione offerta tecnica</a:t>
            </a:r>
            <a:endParaRPr lang="it-IT" sz="3200" b="1" dirty="0">
              <a:solidFill>
                <a:schemeClr val="bg1"/>
              </a:solidFill>
              <a:latin typeface="Calibri" pitchFamily="34" charset="0"/>
              <a:ea typeface="+mj-ea"/>
              <a:cs typeface="+mj-cs"/>
            </a:endParaRPr>
          </a:p>
        </p:txBody>
      </p:sp>
      <p:pic>
        <p:nvPicPr>
          <p:cNvPr id="138241" name="Picture 1"/>
          <p:cNvPicPr>
            <a:picLocks noChangeAspect="1" noChangeArrowheads="1"/>
          </p:cNvPicPr>
          <p:nvPr/>
        </p:nvPicPr>
        <p:blipFill>
          <a:blip r:embed="rId3" cstate="print"/>
          <a:srcRect/>
          <a:stretch>
            <a:fillRect/>
          </a:stretch>
        </p:blipFill>
        <p:spPr bwMode="auto">
          <a:xfrm>
            <a:off x="228600" y="1124744"/>
            <a:ext cx="8686800" cy="2609850"/>
          </a:xfrm>
          <a:prstGeom prst="rect">
            <a:avLst/>
          </a:prstGeom>
          <a:noFill/>
          <a:ln w="9525">
            <a:noFill/>
            <a:miter lim="800000"/>
            <a:headEnd/>
            <a:tailEnd/>
          </a:ln>
          <a:effectLst/>
        </p:spPr>
      </p:pic>
      <p:pic>
        <p:nvPicPr>
          <p:cNvPr id="138243" name="Picture 3"/>
          <p:cNvPicPr>
            <a:picLocks noChangeAspect="1" noChangeArrowheads="1"/>
          </p:cNvPicPr>
          <p:nvPr/>
        </p:nvPicPr>
        <p:blipFill>
          <a:blip r:embed="rId4" cstate="print"/>
          <a:srcRect/>
          <a:stretch>
            <a:fillRect/>
          </a:stretch>
        </p:blipFill>
        <p:spPr bwMode="auto">
          <a:xfrm>
            <a:off x="683568" y="4099520"/>
            <a:ext cx="7591425" cy="2209800"/>
          </a:xfrm>
          <a:prstGeom prst="rect">
            <a:avLst/>
          </a:prstGeom>
          <a:noFill/>
          <a:ln w="9525">
            <a:noFill/>
            <a:miter lim="800000"/>
            <a:headEnd/>
            <a:tailEnd/>
          </a:ln>
          <a:effectLst/>
        </p:spPr>
      </p:pic>
    </p:spTree>
  </p:cSld>
  <p:clrMapOvr>
    <a:masterClrMapping/>
  </p:clrMapOvr>
  <p:transition advClick="0"/>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contenuto 5"/>
          <p:cNvSpPr txBox="1">
            <a:spLocks/>
          </p:cNvSpPr>
          <p:nvPr/>
        </p:nvSpPr>
        <p:spPr bwMode="auto">
          <a:xfrm>
            <a:off x="1" y="620689"/>
            <a:ext cx="9144000" cy="504056"/>
          </a:xfrm>
          <a:prstGeom prst="rect">
            <a:avLst/>
          </a:prstGeom>
          <a:noFill/>
          <a:ln w="9525">
            <a:noFill/>
            <a:miter lim="800000"/>
            <a:headEnd/>
            <a:tailEnd/>
          </a:ln>
        </p:spPr>
        <p:txBody>
          <a:bodyPr/>
          <a:lstStyle/>
          <a:p>
            <a:pPr marL="725488" indent="-342900" algn="ctr">
              <a:spcBef>
                <a:spcPct val="20000"/>
              </a:spcBef>
              <a:buClr>
                <a:schemeClr val="accent1"/>
              </a:buClr>
              <a:defRPr/>
            </a:pPr>
            <a:r>
              <a:rPr lang="it-IT" sz="2800" b="1" dirty="0" smtClean="0">
                <a:solidFill>
                  <a:srgbClr val="C00000"/>
                </a:solidFill>
                <a:latin typeface="+mn-lt"/>
              </a:rPr>
              <a:t>Proposta tecnica </a:t>
            </a:r>
          </a:p>
        </p:txBody>
      </p:sp>
      <p:sp>
        <p:nvSpPr>
          <p:cNvPr id="35847" name="Segnaposto numero diapositiva 8"/>
          <p:cNvSpPr txBox="1">
            <a:spLocks/>
          </p:cNvSpPr>
          <p:nvPr/>
        </p:nvSpPr>
        <p:spPr bwMode="auto">
          <a:xfrm>
            <a:off x="3498850" y="6448425"/>
            <a:ext cx="2133600" cy="365125"/>
          </a:xfrm>
          <a:prstGeom prst="rect">
            <a:avLst/>
          </a:prstGeom>
          <a:noFill/>
          <a:ln w="9525">
            <a:noFill/>
            <a:miter lim="800000"/>
            <a:headEnd/>
            <a:tailEnd/>
          </a:ln>
        </p:spPr>
        <p:txBody>
          <a:bodyPr anchor="ctr"/>
          <a:lstStyle/>
          <a:p>
            <a:pPr algn="ctr"/>
            <a:fld id="{47EDFC3B-3322-405D-B7D7-CD38460ABCC5}" type="slidenum">
              <a:rPr lang="it-IT" sz="1100" b="1">
                <a:latin typeface="Calibri" pitchFamily="34" charset="0"/>
              </a:rPr>
              <a:pPr algn="ctr"/>
              <a:t>25</a:t>
            </a:fld>
            <a:endParaRPr lang="it-IT" sz="1100" b="1">
              <a:latin typeface="Calibri" pitchFamily="34" charset="0"/>
            </a:endParaRPr>
          </a:p>
        </p:txBody>
      </p:sp>
      <p:sp>
        <p:nvSpPr>
          <p:cNvPr id="6" name="Text Box 4"/>
          <p:cNvSpPr txBox="1">
            <a:spLocks noChangeArrowheads="1"/>
          </p:cNvSpPr>
          <p:nvPr/>
        </p:nvSpPr>
        <p:spPr bwMode="auto">
          <a:xfrm>
            <a:off x="3419872" y="0"/>
            <a:ext cx="5724128" cy="584775"/>
          </a:xfrm>
          <a:prstGeom prst="rect">
            <a:avLst/>
          </a:prstGeom>
          <a:noFill/>
          <a:ln w="9525">
            <a:noFill/>
            <a:miter lim="800000"/>
            <a:headEnd/>
            <a:tailEnd/>
          </a:ln>
          <a:effectLst/>
        </p:spPr>
        <p:txBody>
          <a:bodyPr wrap="square">
            <a:spAutoFit/>
          </a:bodyPr>
          <a:lstStyle/>
          <a:p>
            <a:pPr algn="r" fontAlgn="auto">
              <a:spcBef>
                <a:spcPts val="0"/>
              </a:spcBef>
              <a:spcAft>
                <a:spcPts val="0"/>
              </a:spcAft>
              <a:defRPr/>
            </a:pPr>
            <a:r>
              <a:rPr lang="it-IT" sz="3200" b="1" dirty="0" smtClean="0">
                <a:solidFill>
                  <a:schemeClr val="bg1"/>
                </a:solidFill>
                <a:latin typeface="Calibri" pitchFamily="34" charset="0"/>
                <a:ea typeface="+mj-ea"/>
                <a:cs typeface="+mj-cs"/>
              </a:rPr>
              <a:t>Predisposizione offerta tecnica</a:t>
            </a:r>
            <a:endParaRPr lang="it-IT" sz="3200" b="1" dirty="0">
              <a:solidFill>
                <a:schemeClr val="bg1"/>
              </a:solidFill>
              <a:latin typeface="Calibri" pitchFamily="34" charset="0"/>
              <a:ea typeface="+mj-ea"/>
              <a:cs typeface="+mj-cs"/>
            </a:endParaRPr>
          </a:p>
        </p:txBody>
      </p:sp>
      <p:sp>
        <p:nvSpPr>
          <p:cNvPr id="7" name="Rectangle 4"/>
          <p:cNvSpPr>
            <a:spLocks noChangeArrowheads="1"/>
          </p:cNvSpPr>
          <p:nvPr/>
        </p:nvSpPr>
        <p:spPr bwMode="auto">
          <a:xfrm>
            <a:off x="323528" y="1735359"/>
            <a:ext cx="8640960" cy="28623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it-IT" dirty="0" smtClean="0">
                <a:solidFill>
                  <a:srgbClr val="000000"/>
                </a:solidFill>
                <a:latin typeface="+mn-lt"/>
                <a:ea typeface="Calibri" pitchFamily="34" charset="0"/>
                <a:cs typeface="Arial" pitchFamily="34" charset="0"/>
              </a:rPr>
              <a:t>Ogni proposta tecnica deve seguire le indicazioni presenti nel capitolato e disciplinare di gara, in alcuni casi vengono fornite indicazioni precise e </a:t>
            </a:r>
            <a:r>
              <a:rPr lang="it-IT" dirty="0" err="1" smtClean="0">
                <a:solidFill>
                  <a:srgbClr val="000000"/>
                </a:solidFill>
                <a:latin typeface="+mn-lt"/>
                <a:ea typeface="Calibri" pitchFamily="34" charset="0"/>
                <a:cs typeface="Arial" pitchFamily="34" charset="0"/>
              </a:rPr>
              <a:t>mandatorie</a:t>
            </a:r>
            <a:r>
              <a:rPr lang="it-IT" dirty="0" smtClean="0">
                <a:solidFill>
                  <a:srgbClr val="000000"/>
                </a:solidFill>
                <a:latin typeface="+mn-lt"/>
                <a:ea typeface="Calibri" pitchFamily="34" charset="0"/>
                <a:cs typeface="Arial" pitchFamily="34" charset="0"/>
              </a:rPr>
              <a:t> su:</a:t>
            </a:r>
          </a:p>
          <a:p>
            <a:pPr marL="173038" indent="-173038">
              <a:buFont typeface="Arial" pitchFamily="34" charset="0"/>
              <a:buChar char="•"/>
            </a:pPr>
            <a:r>
              <a:rPr lang="it-IT" dirty="0" smtClean="0">
                <a:solidFill>
                  <a:srgbClr val="000000"/>
                </a:solidFill>
                <a:latin typeface="+mn-lt"/>
                <a:ea typeface="Calibri" pitchFamily="34" charset="0"/>
                <a:cs typeface="Arial" pitchFamily="34" charset="0"/>
              </a:rPr>
              <a:t>indice dell’offerta e di eventuali allegati;</a:t>
            </a:r>
          </a:p>
          <a:p>
            <a:pPr marL="173038" indent="-173038">
              <a:buFont typeface="Arial" pitchFamily="34" charset="0"/>
              <a:buChar char="•"/>
            </a:pPr>
            <a:r>
              <a:rPr lang="it-IT" dirty="0" smtClean="0">
                <a:solidFill>
                  <a:srgbClr val="000000"/>
                </a:solidFill>
                <a:latin typeface="+mn-lt"/>
                <a:ea typeface="Calibri" pitchFamily="34" charset="0"/>
                <a:cs typeface="Arial" pitchFamily="34" charset="0"/>
              </a:rPr>
              <a:t>contenuti attesi per ogni paragrafo e sottoparagrafo;</a:t>
            </a:r>
          </a:p>
          <a:p>
            <a:pPr marL="173038" indent="-173038">
              <a:buFont typeface="Arial" pitchFamily="34" charset="0"/>
              <a:buChar char="•"/>
            </a:pPr>
            <a:r>
              <a:rPr lang="it-IT" dirty="0" smtClean="0">
                <a:solidFill>
                  <a:srgbClr val="000000"/>
                </a:solidFill>
                <a:latin typeface="+mn-lt"/>
                <a:ea typeface="Calibri" pitchFamily="34" charset="0"/>
                <a:cs typeface="Arial" pitchFamily="34" charset="0"/>
              </a:rPr>
              <a:t>numero di pagine massimo totale e indicativo per ogni paragrafo;</a:t>
            </a:r>
          </a:p>
          <a:p>
            <a:pPr marL="173038" indent="-173038">
              <a:buFont typeface="Arial" pitchFamily="34" charset="0"/>
              <a:buChar char="•"/>
            </a:pPr>
            <a:r>
              <a:rPr lang="it-IT" dirty="0" smtClean="0">
                <a:solidFill>
                  <a:srgbClr val="000000"/>
                </a:solidFill>
                <a:latin typeface="+mn-lt"/>
                <a:ea typeface="Calibri" pitchFamily="34" charset="0"/>
                <a:cs typeface="Arial" pitchFamily="34" charset="0"/>
              </a:rPr>
              <a:t>formattazione (tipo e dimensioni  carattere, interlinea,  margini , ...);</a:t>
            </a:r>
          </a:p>
          <a:p>
            <a:pPr marL="173038" indent="-173038">
              <a:buFont typeface="Arial" pitchFamily="34" charset="0"/>
              <a:buChar char="•"/>
            </a:pPr>
            <a:r>
              <a:rPr lang="it-IT" dirty="0" smtClean="0">
                <a:solidFill>
                  <a:srgbClr val="000000"/>
                </a:solidFill>
                <a:latin typeface="+mn-lt"/>
                <a:ea typeface="Calibri" pitchFamily="34" charset="0"/>
                <a:cs typeface="Arial" pitchFamily="34" charset="0"/>
              </a:rPr>
              <a:t>...</a:t>
            </a:r>
          </a:p>
          <a:p>
            <a:pPr marL="173038" indent="-173038">
              <a:buFont typeface="Arial" pitchFamily="34" charset="0"/>
              <a:buChar char="•"/>
            </a:pPr>
            <a:endParaRPr lang="it-IT" dirty="0" smtClean="0">
              <a:solidFill>
                <a:srgbClr val="000000"/>
              </a:solidFill>
              <a:latin typeface="+mn-lt"/>
              <a:ea typeface="Calibri" pitchFamily="34" charset="0"/>
              <a:cs typeface="Arial" pitchFamily="34" charset="0"/>
            </a:endParaRPr>
          </a:p>
          <a:p>
            <a:pPr marL="173038" indent="-173038"/>
            <a:r>
              <a:rPr lang="it-IT" dirty="0" smtClean="0">
                <a:solidFill>
                  <a:srgbClr val="000000"/>
                </a:solidFill>
                <a:latin typeface="+mn-lt"/>
                <a:ea typeface="Calibri" pitchFamily="34" charset="0"/>
                <a:cs typeface="Arial" pitchFamily="34" charset="0"/>
              </a:rPr>
              <a:t>Nel seguito analizziamo alcune delle componenti usualmente presenti in una offerta tecnica.</a:t>
            </a:r>
          </a:p>
        </p:txBody>
      </p:sp>
    </p:spTree>
  </p:cSld>
  <p:clrMapOvr>
    <a:masterClrMapping/>
  </p:clrMapOvr>
  <p:transition advClick="0"/>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contenuto 5"/>
          <p:cNvSpPr txBox="1">
            <a:spLocks/>
          </p:cNvSpPr>
          <p:nvPr/>
        </p:nvSpPr>
        <p:spPr bwMode="auto">
          <a:xfrm>
            <a:off x="1" y="620689"/>
            <a:ext cx="9144000" cy="504056"/>
          </a:xfrm>
          <a:prstGeom prst="rect">
            <a:avLst/>
          </a:prstGeom>
          <a:noFill/>
          <a:ln w="9525">
            <a:noFill/>
            <a:miter lim="800000"/>
            <a:headEnd/>
            <a:tailEnd/>
          </a:ln>
        </p:spPr>
        <p:txBody>
          <a:bodyPr/>
          <a:lstStyle/>
          <a:p>
            <a:pPr marL="725488" indent="-342900" algn="ctr">
              <a:spcBef>
                <a:spcPct val="20000"/>
              </a:spcBef>
              <a:buClr>
                <a:schemeClr val="accent1"/>
              </a:buClr>
              <a:defRPr/>
            </a:pPr>
            <a:r>
              <a:rPr lang="it-IT" sz="2800" b="1" dirty="0" smtClean="0">
                <a:solidFill>
                  <a:srgbClr val="C00000"/>
                </a:solidFill>
                <a:latin typeface="+mn-lt"/>
              </a:rPr>
              <a:t>Proposta tecnica - </a:t>
            </a:r>
            <a:r>
              <a:rPr lang="it-IT" sz="2400" b="1" dirty="0" smtClean="0">
                <a:solidFill>
                  <a:srgbClr val="C00000"/>
                </a:solidFill>
                <a:latin typeface="+mn-lt"/>
              </a:rPr>
              <a:t>Architetture</a:t>
            </a:r>
            <a:endParaRPr lang="it-IT" sz="2800" b="1" dirty="0" smtClean="0">
              <a:solidFill>
                <a:srgbClr val="C00000"/>
              </a:solidFill>
              <a:latin typeface="+mn-lt"/>
            </a:endParaRPr>
          </a:p>
        </p:txBody>
      </p:sp>
      <p:sp>
        <p:nvSpPr>
          <p:cNvPr id="35847" name="Segnaposto numero diapositiva 8"/>
          <p:cNvSpPr txBox="1">
            <a:spLocks/>
          </p:cNvSpPr>
          <p:nvPr/>
        </p:nvSpPr>
        <p:spPr bwMode="auto">
          <a:xfrm>
            <a:off x="3498850" y="6448425"/>
            <a:ext cx="2133600" cy="365125"/>
          </a:xfrm>
          <a:prstGeom prst="rect">
            <a:avLst/>
          </a:prstGeom>
          <a:noFill/>
          <a:ln w="9525">
            <a:noFill/>
            <a:miter lim="800000"/>
            <a:headEnd/>
            <a:tailEnd/>
          </a:ln>
        </p:spPr>
        <p:txBody>
          <a:bodyPr anchor="ctr"/>
          <a:lstStyle/>
          <a:p>
            <a:pPr algn="ctr"/>
            <a:fld id="{47EDFC3B-3322-405D-B7D7-CD38460ABCC5}" type="slidenum">
              <a:rPr lang="it-IT" sz="1100" b="1">
                <a:latin typeface="Calibri" pitchFamily="34" charset="0"/>
              </a:rPr>
              <a:pPr algn="ctr"/>
              <a:t>26</a:t>
            </a:fld>
            <a:endParaRPr lang="it-IT" sz="1100" b="1">
              <a:latin typeface="Calibri" pitchFamily="34" charset="0"/>
            </a:endParaRPr>
          </a:p>
        </p:txBody>
      </p:sp>
      <p:sp>
        <p:nvSpPr>
          <p:cNvPr id="6" name="Text Box 4"/>
          <p:cNvSpPr txBox="1">
            <a:spLocks noChangeArrowheads="1"/>
          </p:cNvSpPr>
          <p:nvPr/>
        </p:nvSpPr>
        <p:spPr bwMode="auto">
          <a:xfrm>
            <a:off x="3419872" y="0"/>
            <a:ext cx="5724128" cy="584775"/>
          </a:xfrm>
          <a:prstGeom prst="rect">
            <a:avLst/>
          </a:prstGeom>
          <a:noFill/>
          <a:ln w="9525">
            <a:noFill/>
            <a:miter lim="800000"/>
            <a:headEnd/>
            <a:tailEnd/>
          </a:ln>
          <a:effectLst/>
        </p:spPr>
        <p:txBody>
          <a:bodyPr wrap="square">
            <a:spAutoFit/>
          </a:bodyPr>
          <a:lstStyle/>
          <a:p>
            <a:pPr algn="r" fontAlgn="auto">
              <a:spcBef>
                <a:spcPts val="0"/>
              </a:spcBef>
              <a:spcAft>
                <a:spcPts val="0"/>
              </a:spcAft>
              <a:defRPr/>
            </a:pPr>
            <a:r>
              <a:rPr lang="it-IT" sz="3200" b="1" dirty="0" smtClean="0">
                <a:solidFill>
                  <a:schemeClr val="bg1"/>
                </a:solidFill>
                <a:latin typeface="Calibri" pitchFamily="34" charset="0"/>
                <a:ea typeface="+mj-ea"/>
                <a:cs typeface="+mj-cs"/>
              </a:rPr>
              <a:t>Predisposizione offerta tecnica</a:t>
            </a:r>
            <a:endParaRPr lang="it-IT" sz="3200" b="1" dirty="0">
              <a:solidFill>
                <a:schemeClr val="bg1"/>
              </a:solidFill>
              <a:latin typeface="Calibri" pitchFamily="34" charset="0"/>
              <a:ea typeface="+mj-ea"/>
              <a:cs typeface="+mj-cs"/>
            </a:endParaRPr>
          </a:p>
        </p:txBody>
      </p:sp>
      <p:sp>
        <p:nvSpPr>
          <p:cNvPr id="7" name="Rectangle 4"/>
          <p:cNvSpPr>
            <a:spLocks noChangeArrowheads="1"/>
          </p:cNvSpPr>
          <p:nvPr/>
        </p:nvSpPr>
        <p:spPr bwMode="auto">
          <a:xfrm>
            <a:off x="323528" y="1380833"/>
            <a:ext cx="8640960" cy="369331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it-IT" dirty="0" smtClean="0">
                <a:solidFill>
                  <a:srgbClr val="000000"/>
                </a:solidFill>
                <a:latin typeface="+mn-lt"/>
                <a:ea typeface="Calibri" pitchFamily="34" charset="0"/>
                <a:cs typeface="Arial" pitchFamily="34" charset="0"/>
              </a:rPr>
              <a:t>Nei diversi paragrafi dell’offerta tecnica si dovranno esporre le soluzioni che il RTI intende adottare, ad esempio, per:</a:t>
            </a:r>
          </a:p>
          <a:p>
            <a:pPr marL="173038" indent="-173038">
              <a:buFont typeface="Arial" pitchFamily="34" charset="0"/>
              <a:buChar char="•"/>
            </a:pPr>
            <a:r>
              <a:rPr lang="it-IT" dirty="0" smtClean="0">
                <a:solidFill>
                  <a:srgbClr val="000000"/>
                </a:solidFill>
                <a:latin typeface="+mn-lt"/>
                <a:ea typeface="Calibri" pitchFamily="34" charset="0"/>
                <a:cs typeface="Arial" pitchFamily="34" charset="0"/>
              </a:rPr>
              <a:t>lo sviluppo e la Manutenzione Evolutiva  delle applicazioni;</a:t>
            </a:r>
          </a:p>
          <a:p>
            <a:pPr marL="173038" indent="-173038">
              <a:buFont typeface="Arial" pitchFamily="34" charset="0"/>
              <a:buChar char="•"/>
            </a:pPr>
            <a:r>
              <a:rPr lang="it-IT" dirty="0" smtClean="0">
                <a:solidFill>
                  <a:srgbClr val="000000"/>
                </a:solidFill>
                <a:latin typeface="+mn-lt"/>
                <a:ea typeface="Calibri" pitchFamily="34" charset="0"/>
                <a:cs typeface="Arial" pitchFamily="34" charset="0"/>
              </a:rPr>
              <a:t>il governo della fornitura;</a:t>
            </a:r>
          </a:p>
          <a:p>
            <a:pPr marL="173038" indent="-173038">
              <a:buFont typeface="Arial" pitchFamily="34" charset="0"/>
              <a:buChar char="•"/>
            </a:pPr>
            <a:r>
              <a:rPr lang="it-IT" dirty="0" smtClean="0">
                <a:solidFill>
                  <a:srgbClr val="000000"/>
                </a:solidFill>
                <a:latin typeface="+mn-lt"/>
                <a:ea typeface="Calibri" pitchFamily="34" charset="0"/>
                <a:cs typeface="Arial" pitchFamily="34" charset="0"/>
              </a:rPr>
              <a:t>la gestione della configurazione;</a:t>
            </a:r>
          </a:p>
          <a:p>
            <a:pPr marL="173038" indent="-173038">
              <a:buFont typeface="Arial" pitchFamily="34" charset="0"/>
              <a:buChar char="•"/>
            </a:pPr>
            <a:r>
              <a:rPr lang="it-IT" dirty="0" smtClean="0">
                <a:solidFill>
                  <a:srgbClr val="000000"/>
                </a:solidFill>
                <a:latin typeface="+mn-lt"/>
                <a:ea typeface="Calibri" pitchFamily="34" charset="0"/>
                <a:cs typeface="Arial" pitchFamily="34" charset="0"/>
              </a:rPr>
              <a:t>la rilevazione della Customer </a:t>
            </a:r>
            <a:r>
              <a:rPr lang="it-IT" dirty="0" err="1" smtClean="0">
                <a:solidFill>
                  <a:srgbClr val="000000"/>
                </a:solidFill>
                <a:latin typeface="+mn-lt"/>
                <a:ea typeface="Calibri" pitchFamily="34" charset="0"/>
                <a:cs typeface="Arial" pitchFamily="34" charset="0"/>
              </a:rPr>
              <a:t>Satisfaction</a:t>
            </a:r>
            <a:r>
              <a:rPr lang="it-IT" dirty="0" smtClean="0">
                <a:solidFill>
                  <a:srgbClr val="000000"/>
                </a:solidFill>
                <a:latin typeface="+mn-lt"/>
                <a:ea typeface="Calibri" pitchFamily="34" charset="0"/>
                <a:cs typeface="Arial" pitchFamily="34" charset="0"/>
              </a:rPr>
              <a:t>;</a:t>
            </a:r>
          </a:p>
          <a:p>
            <a:pPr marL="173038" indent="-173038">
              <a:buFont typeface="Arial" pitchFamily="34" charset="0"/>
              <a:buChar char="•"/>
            </a:pPr>
            <a:r>
              <a:rPr lang="it-IT" dirty="0" smtClean="0">
                <a:solidFill>
                  <a:srgbClr val="000000"/>
                </a:solidFill>
                <a:latin typeface="+mn-lt"/>
                <a:ea typeface="Calibri" pitchFamily="34" charset="0"/>
                <a:cs typeface="Arial" pitchFamily="34" charset="0"/>
              </a:rPr>
              <a:t>...</a:t>
            </a:r>
          </a:p>
          <a:p>
            <a:pPr marL="173038" indent="-173038">
              <a:buFont typeface="Arial" pitchFamily="34" charset="0"/>
              <a:buChar char="•"/>
            </a:pPr>
            <a:endParaRPr lang="it-IT" dirty="0" smtClean="0">
              <a:solidFill>
                <a:srgbClr val="000000"/>
              </a:solidFill>
              <a:latin typeface="+mn-lt"/>
              <a:ea typeface="Calibri" pitchFamily="34" charset="0"/>
              <a:cs typeface="Arial" pitchFamily="34" charset="0"/>
            </a:endParaRPr>
          </a:p>
          <a:p>
            <a:pPr marL="173038" indent="-173038"/>
            <a:r>
              <a:rPr lang="it-IT" dirty="0" smtClean="0">
                <a:solidFill>
                  <a:srgbClr val="000000"/>
                </a:solidFill>
                <a:latin typeface="+mn-lt"/>
                <a:ea typeface="Calibri" pitchFamily="34" charset="0"/>
                <a:cs typeface="Arial" pitchFamily="34" charset="0"/>
              </a:rPr>
              <a:t>È utile definire una architettura unitaria che raccolga e integri tutte le soluzioni offerte in un </a:t>
            </a:r>
            <a:r>
              <a:rPr lang="it-IT" dirty="0" err="1" smtClean="0">
                <a:solidFill>
                  <a:srgbClr val="000000"/>
                </a:solidFill>
                <a:latin typeface="+mn-lt"/>
                <a:ea typeface="Calibri" pitchFamily="34" charset="0"/>
                <a:cs typeface="Arial" pitchFamily="34" charset="0"/>
              </a:rPr>
              <a:t>framework</a:t>
            </a:r>
            <a:r>
              <a:rPr lang="it-IT" dirty="0" smtClean="0">
                <a:solidFill>
                  <a:srgbClr val="000000"/>
                </a:solidFill>
                <a:latin typeface="+mn-lt"/>
                <a:ea typeface="Calibri" pitchFamily="34" charset="0"/>
                <a:cs typeface="Arial" pitchFamily="34" charset="0"/>
              </a:rPr>
              <a:t> unitario dal punto di vista concettuale, funzionale e tecnico.</a:t>
            </a:r>
          </a:p>
          <a:p>
            <a:pPr marL="173038" indent="-173038"/>
            <a:endParaRPr lang="it-IT" dirty="0" smtClean="0">
              <a:solidFill>
                <a:srgbClr val="000000"/>
              </a:solidFill>
              <a:latin typeface="+mn-lt"/>
              <a:ea typeface="Calibri" pitchFamily="34" charset="0"/>
              <a:cs typeface="Arial" pitchFamily="34" charset="0"/>
            </a:endParaRPr>
          </a:p>
          <a:p>
            <a:pPr marL="173038" indent="-173038"/>
            <a:r>
              <a:rPr lang="it-IT" dirty="0" smtClean="0">
                <a:solidFill>
                  <a:srgbClr val="000000"/>
                </a:solidFill>
                <a:latin typeface="+mn-lt"/>
                <a:ea typeface="Calibri" pitchFamily="34" charset="0"/>
                <a:cs typeface="Arial" pitchFamily="34" charset="0"/>
              </a:rPr>
              <a:t>In sintesi si deve ridurre al minimo la necessità di interazioni manuali fra sottosistemi e la click </a:t>
            </a:r>
            <a:r>
              <a:rPr lang="it-IT" dirty="0" err="1" smtClean="0">
                <a:solidFill>
                  <a:srgbClr val="000000"/>
                </a:solidFill>
                <a:latin typeface="+mn-lt"/>
                <a:ea typeface="Calibri" pitchFamily="34" charset="0"/>
                <a:cs typeface="Arial" pitchFamily="34" charset="0"/>
              </a:rPr>
              <a:t>distance</a:t>
            </a:r>
            <a:r>
              <a:rPr lang="it-IT" dirty="0" smtClean="0">
                <a:solidFill>
                  <a:srgbClr val="000000"/>
                </a:solidFill>
                <a:latin typeface="+mn-lt"/>
                <a:ea typeface="Calibri" pitchFamily="34" charset="0"/>
                <a:cs typeface="Arial" pitchFamily="34" charset="0"/>
              </a:rPr>
              <a:t> per l’utente (sia del Cliente sia del RTI).</a:t>
            </a:r>
          </a:p>
        </p:txBody>
      </p:sp>
    </p:spTree>
  </p:cSld>
  <p:clrMapOvr>
    <a:masterClrMapping/>
  </p:clrMapOvr>
  <p:transition advClick="0"/>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contenuto 5"/>
          <p:cNvSpPr txBox="1">
            <a:spLocks/>
          </p:cNvSpPr>
          <p:nvPr/>
        </p:nvSpPr>
        <p:spPr bwMode="auto">
          <a:xfrm>
            <a:off x="1" y="620689"/>
            <a:ext cx="9144000" cy="504056"/>
          </a:xfrm>
          <a:prstGeom prst="rect">
            <a:avLst/>
          </a:prstGeom>
          <a:noFill/>
          <a:ln w="9525">
            <a:noFill/>
            <a:miter lim="800000"/>
            <a:headEnd/>
            <a:tailEnd/>
          </a:ln>
        </p:spPr>
        <p:txBody>
          <a:bodyPr/>
          <a:lstStyle/>
          <a:p>
            <a:pPr marL="725488" indent="-342900" algn="ctr">
              <a:spcBef>
                <a:spcPct val="20000"/>
              </a:spcBef>
              <a:buClr>
                <a:schemeClr val="accent1"/>
              </a:buClr>
              <a:defRPr/>
            </a:pPr>
            <a:r>
              <a:rPr lang="it-IT" sz="2800" b="1" dirty="0" smtClean="0">
                <a:solidFill>
                  <a:srgbClr val="C00000"/>
                </a:solidFill>
                <a:latin typeface="+mn-lt"/>
              </a:rPr>
              <a:t>Proposta tecnica - </a:t>
            </a:r>
            <a:r>
              <a:rPr lang="it-IT" sz="2400" b="1" dirty="0" smtClean="0">
                <a:solidFill>
                  <a:srgbClr val="C00000"/>
                </a:solidFill>
                <a:latin typeface="+mn-lt"/>
              </a:rPr>
              <a:t>Architetture</a:t>
            </a:r>
            <a:endParaRPr lang="it-IT" sz="2800" b="1" dirty="0" smtClean="0">
              <a:solidFill>
                <a:srgbClr val="C00000"/>
              </a:solidFill>
              <a:latin typeface="+mn-lt"/>
            </a:endParaRPr>
          </a:p>
        </p:txBody>
      </p:sp>
      <p:sp>
        <p:nvSpPr>
          <p:cNvPr id="35847" name="Segnaposto numero diapositiva 8"/>
          <p:cNvSpPr txBox="1">
            <a:spLocks/>
          </p:cNvSpPr>
          <p:nvPr/>
        </p:nvSpPr>
        <p:spPr bwMode="auto">
          <a:xfrm>
            <a:off x="3498850" y="6448425"/>
            <a:ext cx="2133600" cy="365125"/>
          </a:xfrm>
          <a:prstGeom prst="rect">
            <a:avLst/>
          </a:prstGeom>
          <a:noFill/>
          <a:ln w="9525">
            <a:noFill/>
            <a:miter lim="800000"/>
            <a:headEnd/>
            <a:tailEnd/>
          </a:ln>
        </p:spPr>
        <p:txBody>
          <a:bodyPr anchor="ctr"/>
          <a:lstStyle/>
          <a:p>
            <a:pPr algn="ctr"/>
            <a:fld id="{47EDFC3B-3322-405D-B7D7-CD38460ABCC5}" type="slidenum">
              <a:rPr lang="it-IT" sz="1100" b="1">
                <a:latin typeface="Calibri" pitchFamily="34" charset="0"/>
              </a:rPr>
              <a:pPr algn="ctr"/>
              <a:t>27</a:t>
            </a:fld>
            <a:endParaRPr lang="it-IT" sz="1100" b="1">
              <a:latin typeface="Calibri" pitchFamily="34" charset="0"/>
            </a:endParaRPr>
          </a:p>
        </p:txBody>
      </p:sp>
      <p:sp>
        <p:nvSpPr>
          <p:cNvPr id="6" name="Text Box 4"/>
          <p:cNvSpPr txBox="1">
            <a:spLocks noChangeArrowheads="1"/>
          </p:cNvSpPr>
          <p:nvPr/>
        </p:nvSpPr>
        <p:spPr bwMode="auto">
          <a:xfrm>
            <a:off x="3419872" y="0"/>
            <a:ext cx="5724128" cy="584775"/>
          </a:xfrm>
          <a:prstGeom prst="rect">
            <a:avLst/>
          </a:prstGeom>
          <a:noFill/>
          <a:ln w="9525">
            <a:noFill/>
            <a:miter lim="800000"/>
            <a:headEnd/>
            <a:tailEnd/>
          </a:ln>
          <a:effectLst/>
        </p:spPr>
        <p:txBody>
          <a:bodyPr wrap="square">
            <a:spAutoFit/>
          </a:bodyPr>
          <a:lstStyle/>
          <a:p>
            <a:pPr algn="r" fontAlgn="auto">
              <a:spcBef>
                <a:spcPts val="0"/>
              </a:spcBef>
              <a:spcAft>
                <a:spcPts val="0"/>
              </a:spcAft>
              <a:defRPr/>
            </a:pPr>
            <a:r>
              <a:rPr lang="it-IT" sz="3200" b="1" dirty="0" smtClean="0">
                <a:solidFill>
                  <a:schemeClr val="bg1"/>
                </a:solidFill>
                <a:latin typeface="Calibri" pitchFamily="34" charset="0"/>
                <a:ea typeface="+mj-ea"/>
                <a:cs typeface="+mj-cs"/>
              </a:rPr>
              <a:t>Predisposizione offerta tecnica</a:t>
            </a:r>
            <a:endParaRPr lang="it-IT" sz="3200" b="1" dirty="0">
              <a:solidFill>
                <a:schemeClr val="bg1"/>
              </a:solidFill>
              <a:latin typeface="Calibri" pitchFamily="34" charset="0"/>
              <a:ea typeface="+mj-ea"/>
              <a:cs typeface="+mj-cs"/>
            </a:endParaRPr>
          </a:p>
        </p:txBody>
      </p:sp>
      <p:pic>
        <p:nvPicPr>
          <p:cNvPr id="80897" name="Picture 1"/>
          <p:cNvPicPr>
            <a:picLocks noChangeAspect="1" noChangeArrowheads="1"/>
          </p:cNvPicPr>
          <p:nvPr/>
        </p:nvPicPr>
        <p:blipFill>
          <a:blip r:embed="rId3" cstate="print"/>
          <a:srcRect/>
          <a:stretch>
            <a:fillRect/>
          </a:stretch>
        </p:blipFill>
        <p:spPr bwMode="auto">
          <a:xfrm>
            <a:off x="251520" y="1124744"/>
            <a:ext cx="8712968" cy="5323830"/>
          </a:xfrm>
          <a:prstGeom prst="rect">
            <a:avLst/>
          </a:prstGeom>
          <a:noFill/>
          <a:ln w="9525">
            <a:noFill/>
            <a:miter lim="800000"/>
            <a:headEnd/>
            <a:tailEnd/>
          </a:ln>
        </p:spPr>
      </p:pic>
    </p:spTree>
  </p:cSld>
  <p:clrMapOvr>
    <a:masterClrMapping/>
  </p:clrMapOvr>
  <p:transition advClick="0"/>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contenuto 5"/>
          <p:cNvSpPr txBox="1">
            <a:spLocks/>
          </p:cNvSpPr>
          <p:nvPr/>
        </p:nvSpPr>
        <p:spPr bwMode="auto">
          <a:xfrm>
            <a:off x="1" y="620689"/>
            <a:ext cx="9144000" cy="504056"/>
          </a:xfrm>
          <a:prstGeom prst="rect">
            <a:avLst/>
          </a:prstGeom>
          <a:noFill/>
          <a:ln w="9525">
            <a:noFill/>
            <a:miter lim="800000"/>
            <a:headEnd/>
            <a:tailEnd/>
          </a:ln>
        </p:spPr>
        <p:txBody>
          <a:bodyPr/>
          <a:lstStyle/>
          <a:p>
            <a:pPr marL="725488" indent="-342900" algn="ctr">
              <a:spcBef>
                <a:spcPct val="20000"/>
              </a:spcBef>
              <a:buClr>
                <a:schemeClr val="accent1"/>
              </a:buClr>
              <a:defRPr/>
            </a:pPr>
            <a:r>
              <a:rPr lang="it-IT" sz="2800" b="1" dirty="0" smtClean="0">
                <a:solidFill>
                  <a:srgbClr val="C00000"/>
                </a:solidFill>
                <a:latin typeface="+mn-lt"/>
              </a:rPr>
              <a:t>Proposta tecnica – </a:t>
            </a:r>
            <a:r>
              <a:rPr lang="it-IT" sz="2400" b="1" dirty="0" smtClean="0">
                <a:solidFill>
                  <a:srgbClr val="C00000"/>
                </a:solidFill>
                <a:latin typeface="+mn-lt"/>
              </a:rPr>
              <a:t>Modelli e metodologie di riferimento</a:t>
            </a:r>
            <a:endParaRPr lang="it-IT" sz="2800" b="1" dirty="0" smtClean="0">
              <a:solidFill>
                <a:srgbClr val="C00000"/>
              </a:solidFill>
              <a:latin typeface="+mn-lt"/>
            </a:endParaRPr>
          </a:p>
        </p:txBody>
      </p:sp>
      <p:sp>
        <p:nvSpPr>
          <p:cNvPr id="35847" name="Segnaposto numero diapositiva 8"/>
          <p:cNvSpPr txBox="1">
            <a:spLocks/>
          </p:cNvSpPr>
          <p:nvPr/>
        </p:nvSpPr>
        <p:spPr bwMode="auto">
          <a:xfrm>
            <a:off x="3498850" y="6448425"/>
            <a:ext cx="2133600" cy="365125"/>
          </a:xfrm>
          <a:prstGeom prst="rect">
            <a:avLst/>
          </a:prstGeom>
          <a:noFill/>
          <a:ln w="9525">
            <a:noFill/>
            <a:miter lim="800000"/>
            <a:headEnd/>
            <a:tailEnd/>
          </a:ln>
        </p:spPr>
        <p:txBody>
          <a:bodyPr anchor="ctr"/>
          <a:lstStyle/>
          <a:p>
            <a:pPr algn="ctr"/>
            <a:fld id="{47EDFC3B-3322-405D-B7D7-CD38460ABCC5}" type="slidenum">
              <a:rPr lang="it-IT" sz="1100" b="1">
                <a:latin typeface="Calibri" pitchFamily="34" charset="0"/>
              </a:rPr>
              <a:pPr algn="ctr"/>
              <a:t>28</a:t>
            </a:fld>
            <a:endParaRPr lang="it-IT" sz="1100" b="1">
              <a:latin typeface="Calibri" pitchFamily="34" charset="0"/>
            </a:endParaRPr>
          </a:p>
        </p:txBody>
      </p:sp>
      <p:sp>
        <p:nvSpPr>
          <p:cNvPr id="6" name="Text Box 4"/>
          <p:cNvSpPr txBox="1">
            <a:spLocks noChangeArrowheads="1"/>
          </p:cNvSpPr>
          <p:nvPr/>
        </p:nvSpPr>
        <p:spPr bwMode="auto">
          <a:xfrm>
            <a:off x="3419872" y="0"/>
            <a:ext cx="5724128" cy="584775"/>
          </a:xfrm>
          <a:prstGeom prst="rect">
            <a:avLst/>
          </a:prstGeom>
          <a:noFill/>
          <a:ln w="9525">
            <a:noFill/>
            <a:miter lim="800000"/>
            <a:headEnd/>
            <a:tailEnd/>
          </a:ln>
          <a:effectLst/>
        </p:spPr>
        <p:txBody>
          <a:bodyPr wrap="square">
            <a:spAutoFit/>
          </a:bodyPr>
          <a:lstStyle/>
          <a:p>
            <a:pPr algn="r" fontAlgn="auto">
              <a:spcBef>
                <a:spcPts val="0"/>
              </a:spcBef>
              <a:spcAft>
                <a:spcPts val="0"/>
              </a:spcAft>
              <a:defRPr/>
            </a:pPr>
            <a:r>
              <a:rPr lang="it-IT" sz="3200" b="1" dirty="0" smtClean="0">
                <a:solidFill>
                  <a:schemeClr val="bg1"/>
                </a:solidFill>
                <a:latin typeface="Calibri" pitchFamily="34" charset="0"/>
                <a:ea typeface="+mj-ea"/>
                <a:cs typeface="+mj-cs"/>
              </a:rPr>
              <a:t>Predisposizione offerta tecnica</a:t>
            </a:r>
            <a:endParaRPr lang="it-IT" sz="3200" b="1" dirty="0">
              <a:solidFill>
                <a:schemeClr val="bg1"/>
              </a:solidFill>
              <a:latin typeface="Calibri" pitchFamily="34" charset="0"/>
              <a:ea typeface="+mj-ea"/>
              <a:cs typeface="+mj-cs"/>
            </a:endParaRPr>
          </a:p>
        </p:txBody>
      </p:sp>
      <p:pic>
        <p:nvPicPr>
          <p:cNvPr id="78849" name="Picture 1"/>
          <p:cNvPicPr>
            <a:picLocks noChangeAspect="1" noChangeArrowheads="1"/>
          </p:cNvPicPr>
          <p:nvPr/>
        </p:nvPicPr>
        <p:blipFill>
          <a:blip r:embed="rId3" cstate="print"/>
          <a:srcRect/>
          <a:stretch>
            <a:fillRect/>
          </a:stretch>
        </p:blipFill>
        <p:spPr bwMode="auto">
          <a:xfrm>
            <a:off x="4788024" y="1628800"/>
            <a:ext cx="4105275" cy="4476750"/>
          </a:xfrm>
          <a:prstGeom prst="rect">
            <a:avLst/>
          </a:prstGeom>
          <a:noFill/>
          <a:ln w="9525">
            <a:noFill/>
            <a:miter lim="800000"/>
            <a:headEnd/>
            <a:tailEnd/>
          </a:ln>
        </p:spPr>
      </p:pic>
      <p:sp>
        <p:nvSpPr>
          <p:cNvPr id="7" name="Rectangle 4"/>
          <p:cNvSpPr>
            <a:spLocks noChangeArrowheads="1"/>
          </p:cNvSpPr>
          <p:nvPr/>
        </p:nvSpPr>
        <p:spPr bwMode="auto">
          <a:xfrm>
            <a:off x="323528" y="1098024"/>
            <a:ext cx="4320480" cy="535531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it-IT" dirty="0" smtClean="0">
                <a:solidFill>
                  <a:srgbClr val="000000"/>
                </a:solidFill>
                <a:latin typeface="+mn-lt"/>
                <a:ea typeface="Calibri" pitchFamily="34" charset="0"/>
                <a:cs typeface="Arial" pitchFamily="34" charset="0"/>
              </a:rPr>
              <a:t>Tutte le attività descritte dovranno fare riferimento ad un unico </a:t>
            </a:r>
            <a:r>
              <a:rPr lang="it-IT" dirty="0" err="1" smtClean="0">
                <a:solidFill>
                  <a:srgbClr val="000000"/>
                </a:solidFill>
                <a:latin typeface="+mn-lt"/>
                <a:ea typeface="Calibri" pitchFamily="34" charset="0"/>
                <a:cs typeface="Arial" pitchFamily="34" charset="0"/>
              </a:rPr>
              <a:t>framework</a:t>
            </a:r>
            <a:r>
              <a:rPr lang="it-IT" dirty="0" smtClean="0">
                <a:solidFill>
                  <a:srgbClr val="000000"/>
                </a:solidFill>
                <a:latin typeface="+mn-lt"/>
                <a:ea typeface="Calibri" pitchFamily="34" charset="0"/>
                <a:cs typeface="Arial" pitchFamily="34" charset="0"/>
              </a:rPr>
              <a:t> metodologico .</a:t>
            </a:r>
          </a:p>
          <a:p>
            <a:r>
              <a:rPr lang="it-IT" dirty="0" smtClean="0">
                <a:solidFill>
                  <a:srgbClr val="000000"/>
                </a:solidFill>
                <a:latin typeface="+mn-lt"/>
                <a:ea typeface="Calibri" pitchFamily="34" charset="0"/>
                <a:cs typeface="Arial" pitchFamily="34" charset="0"/>
              </a:rPr>
              <a:t>Se si utilizzano modelli standard (es. ITIL) si deve fare riferimento a un set preciso di procedure.</a:t>
            </a:r>
          </a:p>
          <a:p>
            <a:r>
              <a:rPr lang="it-IT" dirty="0" smtClean="0">
                <a:solidFill>
                  <a:srgbClr val="000000"/>
                </a:solidFill>
                <a:latin typeface="+mn-lt"/>
                <a:ea typeface="Calibri" pitchFamily="34" charset="0"/>
                <a:cs typeface="Arial" pitchFamily="34" charset="0"/>
              </a:rPr>
              <a:t>I processi di funzionamento devono inevitabilmente essere quelli descritti nei sistemi di Qualità delle Aziende del RTI, ma la metodologia dovrebbe essere così elastica da adattarsi al contesto operativo del Cliente Specifico.</a:t>
            </a:r>
          </a:p>
          <a:p>
            <a:r>
              <a:rPr lang="it-IT" dirty="0" smtClean="0">
                <a:solidFill>
                  <a:srgbClr val="000000"/>
                </a:solidFill>
                <a:latin typeface="+mn-lt"/>
                <a:ea typeface="Calibri" pitchFamily="34" charset="0"/>
                <a:cs typeface="Arial" pitchFamily="34" charset="0"/>
              </a:rPr>
              <a:t>Alcuni esempi concreti  potranno essere inseriti per avvalorare la concretezza dell’offerta .</a:t>
            </a:r>
          </a:p>
          <a:p>
            <a:endParaRPr lang="it-IT" dirty="0" smtClean="0">
              <a:solidFill>
                <a:srgbClr val="000000"/>
              </a:solidFill>
              <a:latin typeface="+mn-lt"/>
              <a:ea typeface="Calibri" pitchFamily="34" charset="0"/>
              <a:cs typeface="Arial" pitchFamily="34" charset="0"/>
            </a:endParaRPr>
          </a:p>
          <a:p>
            <a:r>
              <a:rPr lang="it-IT" dirty="0" smtClean="0">
                <a:solidFill>
                  <a:srgbClr val="000000"/>
                </a:solidFill>
                <a:latin typeface="+mn-lt"/>
                <a:ea typeface="Calibri" pitchFamily="34" charset="0"/>
                <a:cs typeface="Arial" pitchFamily="34" charset="0"/>
              </a:rPr>
              <a:t>... ma attenzione! La commissione potrebbe decidere di non valutare disegni e schemi inseriti nell’offerta tecnica!</a:t>
            </a:r>
          </a:p>
        </p:txBody>
      </p:sp>
    </p:spTree>
  </p:cSld>
  <p:clrMapOvr>
    <a:masterClrMapping/>
  </p:clrMapOvr>
  <p:transition advClick="0"/>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contenuto 5"/>
          <p:cNvSpPr txBox="1">
            <a:spLocks/>
          </p:cNvSpPr>
          <p:nvPr/>
        </p:nvSpPr>
        <p:spPr bwMode="auto">
          <a:xfrm>
            <a:off x="1" y="620689"/>
            <a:ext cx="9144000" cy="504056"/>
          </a:xfrm>
          <a:prstGeom prst="rect">
            <a:avLst/>
          </a:prstGeom>
          <a:noFill/>
          <a:ln w="9525">
            <a:noFill/>
            <a:miter lim="800000"/>
            <a:headEnd/>
            <a:tailEnd/>
          </a:ln>
        </p:spPr>
        <p:txBody>
          <a:bodyPr/>
          <a:lstStyle/>
          <a:p>
            <a:pPr marL="725488" indent="-342900" algn="ctr">
              <a:spcBef>
                <a:spcPct val="20000"/>
              </a:spcBef>
              <a:buClr>
                <a:schemeClr val="accent1"/>
              </a:buClr>
              <a:defRPr/>
            </a:pPr>
            <a:r>
              <a:rPr lang="it-IT" sz="2800" b="1" dirty="0" smtClean="0">
                <a:solidFill>
                  <a:srgbClr val="C00000"/>
                </a:solidFill>
                <a:latin typeface="+mn-lt"/>
              </a:rPr>
              <a:t>Struttura organizzativa</a:t>
            </a:r>
          </a:p>
        </p:txBody>
      </p:sp>
      <p:sp>
        <p:nvSpPr>
          <p:cNvPr id="35847" name="Segnaposto numero diapositiva 8"/>
          <p:cNvSpPr txBox="1">
            <a:spLocks/>
          </p:cNvSpPr>
          <p:nvPr/>
        </p:nvSpPr>
        <p:spPr bwMode="auto">
          <a:xfrm>
            <a:off x="3498850" y="6448425"/>
            <a:ext cx="2133600" cy="365125"/>
          </a:xfrm>
          <a:prstGeom prst="rect">
            <a:avLst/>
          </a:prstGeom>
          <a:noFill/>
          <a:ln w="9525">
            <a:noFill/>
            <a:miter lim="800000"/>
            <a:headEnd/>
            <a:tailEnd/>
          </a:ln>
        </p:spPr>
        <p:txBody>
          <a:bodyPr anchor="ctr"/>
          <a:lstStyle/>
          <a:p>
            <a:pPr algn="ctr"/>
            <a:fld id="{47EDFC3B-3322-405D-B7D7-CD38460ABCC5}" type="slidenum">
              <a:rPr lang="it-IT" sz="1100" b="1">
                <a:latin typeface="Calibri" pitchFamily="34" charset="0"/>
              </a:rPr>
              <a:pPr algn="ctr"/>
              <a:t>29</a:t>
            </a:fld>
            <a:endParaRPr lang="it-IT" sz="1100" b="1">
              <a:latin typeface="Calibri" pitchFamily="34" charset="0"/>
            </a:endParaRPr>
          </a:p>
        </p:txBody>
      </p:sp>
      <p:sp>
        <p:nvSpPr>
          <p:cNvPr id="6" name="Text Box 4"/>
          <p:cNvSpPr txBox="1">
            <a:spLocks noChangeArrowheads="1"/>
          </p:cNvSpPr>
          <p:nvPr/>
        </p:nvSpPr>
        <p:spPr bwMode="auto">
          <a:xfrm>
            <a:off x="3419872" y="0"/>
            <a:ext cx="5724128" cy="584775"/>
          </a:xfrm>
          <a:prstGeom prst="rect">
            <a:avLst/>
          </a:prstGeom>
          <a:noFill/>
          <a:ln w="9525">
            <a:noFill/>
            <a:miter lim="800000"/>
            <a:headEnd/>
            <a:tailEnd/>
          </a:ln>
          <a:effectLst/>
        </p:spPr>
        <p:txBody>
          <a:bodyPr wrap="square">
            <a:spAutoFit/>
          </a:bodyPr>
          <a:lstStyle/>
          <a:p>
            <a:pPr algn="r" fontAlgn="auto">
              <a:spcBef>
                <a:spcPts val="0"/>
              </a:spcBef>
              <a:spcAft>
                <a:spcPts val="0"/>
              </a:spcAft>
              <a:defRPr/>
            </a:pPr>
            <a:r>
              <a:rPr lang="it-IT" sz="3200" b="1" dirty="0" smtClean="0">
                <a:solidFill>
                  <a:schemeClr val="bg1"/>
                </a:solidFill>
                <a:latin typeface="Calibri" pitchFamily="34" charset="0"/>
                <a:ea typeface="+mj-ea"/>
                <a:cs typeface="+mj-cs"/>
              </a:rPr>
              <a:t>Predisposizione offerta tecnica</a:t>
            </a:r>
            <a:endParaRPr lang="it-IT" sz="3200" b="1" dirty="0">
              <a:solidFill>
                <a:schemeClr val="bg1"/>
              </a:solidFill>
              <a:latin typeface="Calibri" pitchFamily="34" charset="0"/>
              <a:ea typeface="+mj-ea"/>
              <a:cs typeface="+mj-cs"/>
            </a:endParaRPr>
          </a:p>
        </p:txBody>
      </p:sp>
      <p:sp>
        <p:nvSpPr>
          <p:cNvPr id="7" name="Rettangolo 6"/>
          <p:cNvSpPr/>
          <p:nvPr/>
        </p:nvSpPr>
        <p:spPr>
          <a:xfrm>
            <a:off x="251520" y="5733256"/>
            <a:ext cx="8568952" cy="369332"/>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it-IT" dirty="0" smtClean="0">
                <a:solidFill>
                  <a:schemeClr val="dk1"/>
                </a:solidFill>
                <a:latin typeface="Agency FB" pitchFamily="34" charset="0"/>
              </a:rPr>
              <a:t>Gestire molti è come gestire pochi: basta curare l’organizzazione</a:t>
            </a:r>
          </a:p>
        </p:txBody>
      </p:sp>
      <p:sp>
        <p:nvSpPr>
          <p:cNvPr id="8" name="Rectangle 4"/>
          <p:cNvSpPr>
            <a:spLocks noChangeArrowheads="1"/>
          </p:cNvSpPr>
          <p:nvPr/>
        </p:nvSpPr>
        <p:spPr bwMode="auto">
          <a:xfrm>
            <a:off x="323528" y="1144484"/>
            <a:ext cx="8208912"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173038" indent="-173038">
              <a:buFont typeface="Arial" pitchFamily="34" charset="0"/>
              <a:buChar char="•"/>
            </a:pPr>
            <a:r>
              <a:rPr lang="it-IT" sz="3200" b="1" dirty="0" smtClean="0">
                <a:solidFill>
                  <a:srgbClr val="FF0000"/>
                </a:solidFill>
                <a:latin typeface="+mn-lt"/>
                <a:ea typeface="Calibri" pitchFamily="34" charset="0"/>
                <a:cs typeface="Arial" pitchFamily="34" charset="0"/>
              </a:rPr>
              <a:t>C</a:t>
            </a:r>
            <a:r>
              <a:rPr lang="it-IT" sz="2000" b="1" dirty="0" smtClean="0">
                <a:solidFill>
                  <a:srgbClr val="FF0000"/>
                </a:solidFill>
                <a:latin typeface="+mn-lt"/>
                <a:ea typeface="Calibri" pitchFamily="34" charset="0"/>
                <a:cs typeface="Arial" pitchFamily="34" charset="0"/>
              </a:rPr>
              <a:t>hiara</a:t>
            </a:r>
            <a:r>
              <a:rPr lang="it-IT" dirty="0" smtClean="0">
                <a:solidFill>
                  <a:srgbClr val="000000"/>
                </a:solidFill>
                <a:latin typeface="+mn-lt"/>
                <a:ea typeface="Calibri" pitchFamily="34" charset="0"/>
                <a:cs typeface="Arial" pitchFamily="34" charset="0"/>
              </a:rPr>
              <a:t>: deve essere rappresentata secondo schematismi e definizioni rigorosi.</a:t>
            </a:r>
          </a:p>
          <a:p>
            <a:pPr marL="173038" indent="-173038">
              <a:buFont typeface="Arial" pitchFamily="34" charset="0"/>
              <a:buChar char="•"/>
            </a:pPr>
            <a:r>
              <a:rPr lang="it-IT" sz="3200" b="1" dirty="0" smtClean="0">
                <a:solidFill>
                  <a:srgbClr val="FF0000"/>
                </a:solidFill>
                <a:latin typeface="+mn-lt"/>
                <a:ea typeface="Calibri" pitchFamily="34" charset="0"/>
                <a:cs typeface="Arial" pitchFamily="34" charset="0"/>
              </a:rPr>
              <a:t>C</a:t>
            </a:r>
            <a:r>
              <a:rPr lang="it-IT" sz="2000" b="1" dirty="0" smtClean="0">
                <a:solidFill>
                  <a:srgbClr val="FF0000"/>
                </a:solidFill>
                <a:latin typeface="+mn-lt"/>
                <a:ea typeface="Calibri" pitchFamily="34" charset="0"/>
                <a:cs typeface="Arial" pitchFamily="34" charset="0"/>
              </a:rPr>
              <a:t>redibile</a:t>
            </a:r>
            <a:r>
              <a:rPr lang="it-IT" dirty="0" smtClean="0">
                <a:solidFill>
                  <a:srgbClr val="000000"/>
                </a:solidFill>
                <a:latin typeface="+mn-lt"/>
                <a:ea typeface="Calibri" pitchFamily="34" charset="0"/>
                <a:cs typeface="Arial" pitchFamily="34" charset="0"/>
              </a:rPr>
              <a:t>: ogni Azienda del RTI o Funzione Aziendale deve svolgere il compito per cui è stata costituita.</a:t>
            </a:r>
          </a:p>
          <a:p>
            <a:pPr marL="173038" indent="-173038">
              <a:buFont typeface="Arial" pitchFamily="34" charset="0"/>
              <a:buChar char="•"/>
            </a:pPr>
            <a:r>
              <a:rPr lang="it-IT" sz="3200" b="1" dirty="0" smtClean="0">
                <a:solidFill>
                  <a:srgbClr val="FF0000"/>
                </a:solidFill>
                <a:latin typeface="+mn-lt"/>
                <a:ea typeface="Calibri" pitchFamily="34" charset="0"/>
                <a:cs typeface="Arial" pitchFamily="34" charset="0"/>
              </a:rPr>
              <a:t>C</a:t>
            </a:r>
            <a:r>
              <a:rPr lang="it-IT" sz="2000" b="1" dirty="0" smtClean="0">
                <a:solidFill>
                  <a:srgbClr val="FF0000"/>
                </a:solidFill>
                <a:latin typeface="+mn-lt"/>
                <a:ea typeface="Calibri" pitchFamily="34" charset="0"/>
                <a:cs typeface="Arial" pitchFamily="34" charset="0"/>
              </a:rPr>
              <a:t>ompleta</a:t>
            </a:r>
            <a:r>
              <a:rPr lang="it-IT" dirty="0" smtClean="0">
                <a:solidFill>
                  <a:srgbClr val="000000"/>
                </a:solidFill>
                <a:latin typeface="+mn-lt"/>
                <a:ea typeface="Calibri" pitchFamily="34" charset="0"/>
                <a:cs typeface="Arial" pitchFamily="34" charset="0"/>
              </a:rPr>
              <a:t>: le funzioni di ogni struttura  organizzativa corrispondono ai servizi previsti nel Capitolato.</a:t>
            </a:r>
          </a:p>
          <a:p>
            <a:pPr marL="173038" indent="-173038">
              <a:buFont typeface="Arial" pitchFamily="34" charset="0"/>
              <a:buChar char="•"/>
            </a:pPr>
            <a:endParaRPr lang="it-IT" dirty="0" smtClean="0">
              <a:solidFill>
                <a:srgbClr val="000000"/>
              </a:solidFill>
              <a:latin typeface="+mn-lt"/>
              <a:ea typeface="Calibri" pitchFamily="34" charset="0"/>
              <a:cs typeface="Arial" pitchFamily="34" charset="0"/>
            </a:endParaRPr>
          </a:p>
          <a:p>
            <a:endParaRPr lang="it-IT" dirty="0" smtClean="0">
              <a:solidFill>
                <a:srgbClr val="000000"/>
              </a:solidFill>
              <a:latin typeface="+mn-lt"/>
              <a:ea typeface="Calibri" pitchFamily="34" charset="0"/>
              <a:cs typeface="Arial" pitchFamily="34" charset="0"/>
            </a:endParaRPr>
          </a:p>
          <a:p>
            <a:r>
              <a:rPr lang="it-IT" dirty="0" smtClean="0">
                <a:solidFill>
                  <a:srgbClr val="000000"/>
                </a:solidFill>
                <a:latin typeface="+mn-lt"/>
                <a:ea typeface="Calibri" pitchFamily="34" charset="0"/>
                <a:cs typeface="Arial" pitchFamily="34" charset="0"/>
              </a:rPr>
              <a:t>La descrizione della struttura organizzativa deve prevedere una matrice RACI completa.</a:t>
            </a:r>
          </a:p>
          <a:p>
            <a:r>
              <a:rPr lang="it-IT" dirty="0" smtClean="0">
                <a:solidFill>
                  <a:srgbClr val="000000"/>
                </a:solidFill>
                <a:latin typeface="+mn-lt"/>
                <a:ea typeface="Calibri" pitchFamily="34" charset="0"/>
                <a:cs typeface="Arial" pitchFamily="34" charset="0"/>
              </a:rPr>
              <a:t>Devono essere evidenziate le relazioni con le funzioni Aziendali di Staff  (es. Risorse Umane) al servizio del Cliente.</a:t>
            </a:r>
          </a:p>
        </p:txBody>
      </p:sp>
    </p:spTree>
  </p:cSld>
  <p:clrMapOvr>
    <a:masterClrMapping/>
  </p:clrMapOvr>
  <p:transition advClick="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4"/>
          <p:cNvSpPr txBox="1">
            <a:spLocks noChangeArrowheads="1"/>
          </p:cNvSpPr>
          <p:nvPr/>
        </p:nvSpPr>
        <p:spPr bwMode="auto">
          <a:xfrm>
            <a:off x="4283968" y="0"/>
            <a:ext cx="4823345" cy="584775"/>
          </a:xfrm>
          <a:prstGeom prst="rect">
            <a:avLst/>
          </a:prstGeom>
          <a:noFill/>
          <a:ln w="9525">
            <a:noFill/>
            <a:miter lim="800000"/>
            <a:headEnd/>
            <a:tailEnd/>
          </a:ln>
          <a:effectLst/>
        </p:spPr>
        <p:txBody>
          <a:bodyPr wrap="square">
            <a:spAutoFit/>
          </a:bodyPr>
          <a:lstStyle/>
          <a:p>
            <a:pPr algn="r" fontAlgn="auto">
              <a:spcBef>
                <a:spcPts val="0"/>
              </a:spcBef>
              <a:spcAft>
                <a:spcPts val="0"/>
              </a:spcAft>
              <a:defRPr/>
            </a:pPr>
            <a:r>
              <a:rPr lang="it-IT" sz="3200" b="1" dirty="0" smtClean="0">
                <a:solidFill>
                  <a:schemeClr val="bg1"/>
                </a:solidFill>
                <a:latin typeface="Calibri" pitchFamily="34" charset="0"/>
                <a:ea typeface="+mj-ea"/>
                <a:cs typeface="+mj-cs"/>
              </a:rPr>
              <a:t>L’obiettivo del seminario</a:t>
            </a:r>
            <a:endParaRPr lang="it-IT" sz="3200" b="1" dirty="0">
              <a:solidFill>
                <a:schemeClr val="bg1"/>
              </a:solidFill>
              <a:latin typeface="Calibri" pitchFamily="34" charset="0"/>
              <a:ea typeface="+mj-ea"/>
              <a:cs typeface="+mj-cs"/>
            </a:endParaRPr>
          </a:p>
        </p:txBody>
      </p:sp>
      <p:sp>
        <p:nvSpPr>
          <p:cNvPr id="35847" name="Segnaposto numero diapositiva 8"/>
          <p:cNvSpPr txBox="1">
            <a:spLocks/>
          </p:cNvSpPr>
          <p:nvPr/>
        </p:nvSpPr>
        <p:spPr bwMode="auto">
          <a:xfrm>
            <a:off x="3498850" y="6448425"/>
            <a:ext cx="2133600" cy="365125"/>
          </a:xfrm>
          <a:prstGeom prst="rect">
            <a:avLst/>
          </a:prstGeom>
          <a:noFill/>
          <a:ln w="9525">
            <a:noFill/>
            <a:miter lim="800000"/>
            <a:headEnd/>
            <a:tailEnd/>
          </a:ln>
        </p:spPr>
        <p:txBody>
          <a:bodyPr anchor="ctr"/>
          <a:lstStyle/>
          <a:p>
            <a:pPr algn="ctr"/>
            <a:fld id="{47EDFC3B-3322-405D-B7D7-CD38460ABCC5}" type="slidenum">
              <a:rPr lang="it-IT" sz="1100" b="1">
                <a:latin typeface="Calibri" pitchFamily="34" charset="0"/>
              </a:rPr>
              <a:pPr algn="ctr"/>
              <a:t>3</a:t>
            </a:fld>
            <a:endParaRPr lang="it-IT" sz="1100" b="1">
              <a:latin typeface="Calibri" pitchFamily="34" charset="0"/>
            </a:endParaRPr>
          </a:p>
        </p:txBody>
      </p:sp>
      <p:pic>
        <p:nvPicPr>
          <p:cNvPr id="1026" name="Picture 2" descr="C:\Documents and Settings\Administrator\Documenti\ANNO 2011\SEMINARIO ATZENI\bolt_100metri-4b7e8.jpg"/>
          <p:cNvPicPr>
            <a:picLocks noChangeAspect="1" noChangeArrowheads="1"/>
          </p:cNvPicPr>
          <p:nvPr/>
        </p:nvPicPr>
        <p:blipFill>
          <a:blip r:embed="rId3" cstate="print"/>
          <a:srcRect/>
          <a:stretch>
            <a:fillRect/>
          </a:stretch>
        </p:blipFill>
        <p:spPr bwMode="auto">
          <a:xfrm>
            <a:off x="0" y="620688"/>
            <a:ext cx="4937002" cy="2952328"/>
          </a:xfrm>
          <a:prstGeom prst="rect">
            <a:avLst/>
          </a:prstGeom>
          <a:noFill/>
        </p:spPr>
      </p:pic>
      <p:pic>
        <p:nvPicPr>
          <p:cNvPr id="1027" name="Picture 3" descr="C:\Documents and Settings\Administrator\Documenti\ANNO 2011\SEMINARIO ATZENI\palio di siena.jpg"/>
          <p:cNvPicPr>
            <a:picLocks noChangeAspect="1" noChangeArrowheads="1"/>
          </p:cNvPicPr>
          <p:nvPr/>
        </p:nvPicPr>
        <p:blipFill>
          <a:blip r:embed="rId4" cstate="print"/>
          <a:srcRect/>
          <a:stretch>
            <a:fillRect/>
          </a:stretch>
        </p:blipFill>
        <p:spPr bwMode="auto">
          <a:xfrm>
            <a:off x="4932040" y="620688"/>
            <a:ext cx="4211960" cy="2952327"/>
          </a:xfrm>
          <a:prstGeom prst="rect">
            <a:avLst/>
          </a:prstGeom>
          <a:noFill/>
        </p:spPr>
      </p:pic>
      <p:pic>
        <p:nvPicPr>
          <p:cNvPr id="1029" name="Picture 5" descr="C:\Documents and Settings\Administrator\Documenti\ANNO 2011\SEMINARIO ATZENI\orologio_dali.jpg"/>
          <p:cNvPicPr>
            <a:picLocks noChangeAspect="1" noChangeArrowheads="1"/>
          </p:cNvPicPr>
          <p:nvPr/>
        </p:nvPicPr>
        <p:blipFill>
          <a:blip r:embed="rId5" cstate="print"/>
          <a:srcRect/>
          <a:stretch>
            <a:fillRect/>
          </a:stretch>
        </p:blipFill>
        <p:spPr bwMode="auto">
          <a:xfrm>
            <a:off x="15096" y="3573016"/>
            <a:ext cx="3764816" cy="2791594"/>
          </a:xfrm>
          <a:prstGeom prst="rect">
            <a:avLst/>
          </a:prstGeom>
          <a:noFill/>
        </p:spPr>
      </p:pic>
      <p:pic>
        <p:nvPicPr>
          <p:cNvPr id="1030" name="Picture 6" descr="C:\Documents and Settings\Administrator\Documenti\ANNO 2011\SEMINARIO ATZENI\OK-IL-~1.JPG"/>
          <p:cNvPicPr>
            <a:picLocks noChangeAspect="1" noChangeArrowheads="1"/>
          </p:cNvPicPr>
          <p:nvPr/>
        </p:nvPicPr>
        <p:blipFill>
          <a:blip r:embed="rId6" cstate="print"/>
          <a:srcRect/>
          <a:stretch>
            <a:fillRect/>
          </a:stretch>
        </p:blipFill>
        <p:spPr bwMode="auto">
          <a:xfrm>
            <a:off x="6156176" y="3573016"/>
            <a:ext cx="2952328" cy="2653166"/>
          </a:xfrm>
          <a:prstGeom prst="rect">
            <a:avLst/>
          </a:prstGeom>
          <a:noFill/>
        </p:spPr>
      </p:pic>
      <p:pic>
        <p:nvPicPr>
          <p:cNvPr id="1031" name="Picture 7" descr="C:\Documents and Settings\Administrator\Documenti\ANNO 2011\SEMINARIO ATZENI\QUALIT~1.JPG"/>
          <p:cNvPicPr>
            <a:picLocks noChangeAspect="1" noChangeArrowheads="1"/>
          </p:cNvPicPr>
          <p:nvPr/>
        </p:nvPicPr>
        <p:blipFill>
          <a:blip r:embed="rId7" cstate="print"/>
          <a:srcRect/>
          <a:stretch>
            <a:fillRect/>
          </a:stretch>
        </p:blipFill>
        <p:spPr bwMode="auto">
          <a:xfrm>
            <a:off x="3779912" y="3573016"/>
            <a:ext cx="2376264" cy="2700405"/>
          </a:xfrm>
          <a:prstGeom prst="rect">
            <a:avLst/>
          </a:prstGeom>
          <a:noFill/>
        </p:spPr>
      </p:pic>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dissolve">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027"/>
                                        </p:tgtEl>
                                        <p:attrNameLst>
                                          <p:attrName>style.visibility</p:attrName>
                                        </p:attrNameLst>
                                      </p:cBhvr>
                                      <p:to>
                                        <p:strVal val="visible"/>
                                      </p:to>
                                    </p:set>
                                    <p:animEffect transition="in" filter="dissolve">
                                      <p:cBhvr>
                                        <p:cTn id="12" dur="500"/>
                                        <p:tgtEl>
                                          <p:spTgt spid="1027"/>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dissolve">
                                      <p:cBhvr>
                                        <p:cTn id="17" dur="500"/>
                                        <p:tgtEl>
                                          <p:spTgt spid="1029"/>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031"/>
                                        </p:tgtEl>
                                        <p:attrNameLst>
                                          <p:attrName>style.visibility</p:attrName>
                                        </p:attrNameLst>
                                      </p:cBhvr>
                                      <p:to>
                                        <p:strVal val="visible"/>
                                      </p:to>
                                    </p:set>
                                    <p:animEffect transition="in" filter="dissolve">
                                      <p:cBhvr>
                                        <p:cTn id="22" dur="500"/>
                                        <p:tgtEl>
                                          <p:spTgt spid="1031"/>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1030"/>
                                        </p:tgtEl>
                                        <p:attrNameLst>
                                          <p:attrName>style.visibility</p:attrName>
                                        </p:attrNameLst>
                                      </p:cBhvr>
                                      <p:to>
                                        <p:strVal val="visible"/>
                                      </p:to>
                                    </p:set>
                                    <p:animEffect transition="in" filter="dissolve">
                                      <p:cBhvr>
                                        <p:cTn id="27" dur="500"/>
                                        <p:tgtEl>
                                          <p:spTgt spid="1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contenuto 5"/>
          <p:cNvSpPr txBox="1">
            <a:spLocks/>
          </p:cNvSpPr>
          <p:nvPr/>
        </p:nvSpPr>
        <p:spPr bwMode="auto">
          <a:xfrm>
            <a:off x="1" y="620689"/>
            <a:ext cx="9144000" cy="504056"/>
          </a:xfrm>
          <a:prstGeom prst="rect">
            <a:avLst/>
          </a:prstGeom>
          <a:noFill/>
          <a:ln w="9525">
            <a:noFill/>
            <a:miter lim="800000"/>
            <a:headEnd/>
            <a:tailEnd/>
          </a:ln>
        </p:spPr>
        <p:txBody>
          <a:bodyPr/>
          <a:lstStyle/>
          <a:p>
            <a:pPr marL="725488" indent="-342900" algn="ctr">
              <a:spcBef>
                <a:spcPct val="20000"/>
              </a:spcBef>
              <a:buClr>
                <a:schemeClr val="accent1"/>
              </a:buClr>
              <a:defRPr/>
            </a:pPr>
            <a:r>
              <a:rPr lang="it-IT" sz="2800" b="1" dirty="0" smtClean="0">
                <a:solidFill>
                  <a:srgbClr val="C00000"/>
                </a:solidFill>
                <a:latin typeface="+mn-lt"/>
              </a:rPr>
              <a:t>Piano di progetto</a:t>
            </a:r>
          </a:p>
        </p:txBody>
      </p:sp>
      <p:sp>
        <p:nvSpPr>
          <p:cNvPr id="35847" name="Segnaposto numero diapositiva 8"/>
          <p:cNvSpPr txBox="1">
            <a:spLocks/>
          </p:cNvSpPr>
          <p:nvPr/>
        </p:nvSpPr>
        <p:spPr bwMode="auto">
          <a:xfrm>
            <a:off x="3498850" y="6448425"/>
            <a:ext cx="2133600" cy="365125"/>
          </a:xfrm>
          <a:prstGeom prst="rect">
            <a:avLst/>
          </a:prstGeom>
          <a:noFill/>
          <a:ln w="9525">
            <a:noFill/>
            <a:miter lim="800000"/>
            <a:headEnd/>
            <a:tailEnd/>
          </a:ln>
        </p:spPr>
        <p:txBody>
          <a:bodyPr anchor="ctr"/>
          <a:lstStyle/>
          <a:p>
            <a:pPr algn="ctr"/>
            <a:fld id="{47EDFC3B-3322-405D-B7D7-CD38460ABCC5}" type="slidenum">
              <a:rPr lang="it-IT" sz="1100" b="1">
                <a:latin typeface="Calibri" pitchFamily="34" charset="0"/>
              </a:rPr>
              <a:pPr algn="ctr"/>
              <a:t>30</a:t>
            </a:fld>
            <a:endParaRPr lang="it-IT" sz="1100" b="1">
              <a:latin typeface="Calibri" pitchFamily="34" charset="0"/>
            </a:endParaRPr>
          </a:p>
        </p:txBody>
      </p:sp>
      <p:sp>
        <p:nvSpPr>
          <p:cNvPr id="6" name="Text Box 4"/>
          <p:cNvSpPr txBox="1">
            <a:spLocks noChangeArrowheads="1"/>
          </p:cNvSpPr>
          <p:nvPr/>
        </p:nvSpPr>
        <p:spPr bwMode="auto">
          <a:xfrm>
            <a:off x="3419872" y="0"/>
            <a:ext cx="5724128" cy="584775"/>
          </a:xfrm>
          <a:prstGeom prst="rect">
            <a:avLst/>
          </a:prstGeom>
          <a:noFill/>
          <a:ln w="9525">
            <a:noFill/>
            <a:miter lim="800000"/>
            <a:headEnd/>
            <a:tailEnd/>
          </a:ln>
          <a:effectLst/>
        </p:spPr>
        <p:txBody>
          <a:bodyPr wrap="square">
            <a:spAutoFit/>
          </a:bodyPr>
          <a:lstStyle/>
          <a:p>
            <a:pPr algn="r" fontAlgn="auto">
              <a:spcBef>
                <a:spcPts val="0"/>
              </a:spcBef>
              <a:spcAft>
                <a:spcPts val="0"/>
              </a:spcAft>
              <a:defRPr/>
            </a:pPr>
            <a:r>
              <a:rPr lang="it-IT" sz="3200" b="1" dirty="0" smtClean="0">
                <a:solidFill>
                  <a:schemeClr val="bg1"/>
                </a:solidFill>
                <a:latin typeface="Calibri" pitchFamily="34" charset="0"/>
                <a:ea typeface="+mj-ea"/>
                <a:cs typeface="+mj-cs"/>
              </a:rPr>
              <a:t>Predisposizione offerta tecnica</a:t>
            </a:r>
            <a:endParaRPr lang="it-IT" sz="3200" b="1" dirty="0">
              <a:solidFill>
                <a:schemeClr val="bg1"/>
              </a:solidFill>
              <a:latin typeface="Calibri" pitchFamily="34" charset="0"/>
              <a:ea typeface="+mj-ea"/>
              <a:cs typeface="+mj-cs"/>
            </a:endParaRPr>
          </a:p>
        </p:txBody>
      </p:sp>
      <p:sp>
        <p:nvSpPr>
          <p:cNvPr id="7" name="Rectangle 4"/>
          <p:cNvSpPr>
            <a:spLocks noChangeArrowheads="1"/>
          </p:cNvSpPr>
          <p:nvPr/>
        </p:nvSpPr>
        <p:spPr bwMode="auto">
          <a:xfrm>
            <a:off x="323528" y="1098318"/>
            <a:ext cx="8208912" cy="387798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a:r>
              <a:rPr lang="it-IT" sz="2400" i="1" dirty="0" smtClean="0">
                <a:solidFill>
                  <a:srgbClr val="000000"/>
                </a:solidFill>
                <a:latin typeface="Calibri"/>
                <a:ea typeface="Calibri" pitchFamily="34" charset="0"/>
                <a:cs typeface="Arial" pitchFamily="34" charset="0"/>
              </a:rPr>
              <a:t>MULTA E PAUCIS ELICERE!</a:t>
            </a:r>
            <a:endParaRPr lang="it-IT" i="1" dirty="0" smtClean="0">
              <a:solidFill>
                <a:srgbClr val="000000"/>
              </a:solidFill>
              <a:latin typeface="Calibri"/>
              <a:ea typeface="Calibri" pitchFamily="34" charset="0"/>
              <a:cs typeface="Arial" pitchFamily="34" charset="0"/>
            </a:endParaRPr>
          </a:p>
          <a:p>
            <a:pPr lvl="0"/>
            <a:endParaRPr lang="it-IT" dirty="0" smtClean="0">
              <a:solidFill>
                <a:srgbClr val="000000"/>
              </a:solidFill>
              <a:latin typeface="Calibri"/>
              <a:ea typeface="Calibri" pitchFamily="34" charset="0"/>
              <a:cs typeface="Arial" pitchFamily="34" charset="0"/>
            </a:endParaRPr>
          </a:p>
          <a:p>
            <a:pPr lvl="0"/>
            <a:r>
              <a:rPr lang="it-IT" dirty="0" smtClean="0">
                <a:solidFill>
                  <a:srgbClr val="000000"/>
                </a:solidFill>
                <a:latin typeface="Calibri"/>
                <a:ea typeface="Calibri" pitchFamily="34" charset="0"/>
                <a:cs typeface="Arial" pitchFamily="34" charset="0"/>
              </a:rPr>
              <a:t>Il Piano sarà necessariamente approssimativo, ma dovrà essere:</a:t>
            </a:r>
          </a:p>
          <a:p>
            <a:pPr marL="173038" indent="-173038">
              <a:buFont typeface="Arial" pitchFamily="34" charset="0"/>
              <a:buChar char="•"/>
            </a:pPr>
            <a:r>
              <a:rPr lang="it-IT" sz="3200" b="1" dirty="0" smtClean="0">
                <a:solidFill>
                  <a:srgbClr val="FF0000"/>
                </a:solidFill>
                <a:latin typeface="+mn-lt"/>
                <a:ea typeface="Calibri" pitchFamily="34" charset="0"/>
                <a:cs typeface="Arial" pitchFamily="34" charset="0"/>
              </a:rPr>
              <a:t>C</a:t>
            </a:r>
            <a:r>
              <a:rPr lang="it-IT" sz="2000" b="1" dirty="0" smtClean="0">
                <a:solidFill>
                  <a:srgbClr val="FF0000"/>
                </a:solidFill>
                <a:latin typeface="+mn-lt"/>
                <a:ea typeface="Calibri" pitchFamily="34" charset="0"/>
                <a:cs typeface="Arial" pitchFamily="34" charset="0"/>
              </a:rPr>
              <a:t>hiaro</a:t>
            </a:r>
            <a:r>
              <a:rPr lang="it-IT" dirty="0" smtClean="0">
                <a:solidFill>
                  <a:srgbClr val="000000"/>
                </a:solidFill>
                <a:latin typeface="+mn-lt"/>
                <a:ea typeface="Calibri" pitchFamily="34" charset="0"/>
                <a:cs typeface="Arial" pitchFamily="34" charset="0"/>
              </a:rPr>
              <a:t>: le </a:t>
            </a:r>
            <a:r>
              <a:rPr lang="it-IT" dirty="0" err="1" smtClean="0">
                <a:solidFill>
                  <a:srgbClr val="000000"/>
                </a:solidFill>
                <a:latin typeface="+mn-lt"/>
                <a:ea typeface="Calibri" pitchFamily="34" charset="0"/>
                <a:cs typeface="Arial" pitchFamily="34" charset="0"/>
              </a:rPr>
              <a:t>milestone</a:t>
            </a:r>
            <a:r>
              <a:rPr lang="it-IT" dirty="0" smtClean="0">
                <a:solidFill>
                  <a:srgbClr val="000000"/>
                </a:solidFill>
                <a:latin typeface="+mn-lt"/>
                <a:ea typeface="Calibri" pitchFamily="34" charset="0"/>
                <a:cs typeface="Arial" pitchFamily="34" charset="0"/>
              </a:rPr>
              <a:t>, i vincoli e le integrazioni devono essere immediatamente evidenti .</a:t>
            </a:r>
          </a:p>
          <a:p>
            <a:pPr marL="173038" indent="-173038">
              <a:buFont typeface="Arial" pitchFamily="34" charset="0"/>
              <a:buChar char="•"/>
            </a:pPr>
            <a:r>
              <a:rPr lang="it-IT" sz="3200" b="1" dirty="0" smtClean="0">
                <a:solidFill>
                  <a:srgbClr val="FF0000"/>
                </a:solidFill>
                <a:latin typeface="+mn-lt"/>
                <a:ea typeface="Calibri" pitchFamily="34" charset="0"/>
                <a:cs typeface="Arial" pitchFamily="34" charset="0"/>
              </a:rPr>
              <a:t>C</a:t>
            </a:r>
            <a:r>
              <a:rPr lang="it-IT" sz="2000" b="1" dirty="0" smtClean="0">
                <a:solidFill>
                  <a:srgbClr val="FF0000"/>
                </a:solidFill>
                <a:latin typeface="+mn-lt"/>
                <a:ea typeface="Calibri" pitchFamily="34" charset="0"/>
                <a:cs typeface="Arial" pitchFamily="34" charset="0"/>
              </a:rPr>
              <a:t>redibile</a:t>
            </a:r>
            <a:r>
              <a:rPr lang="it-IT" dirty="0" smtClean="0">
                <a:solidFill>
                  <a:srgbClr val="000000"/>
                </a:solidFill>
                <a:latin typeface="+mn-lt"/>
                <a:ea typeface="Calibri" pitchFamily="34" charset="0"/>
                <a:cs typeface="Arial" pitchFamily="34" charset="0"/>
              </a:rPr>
              <a:t>: il piano di carico delle risorse impegnate deve essere coerente con la capacità del RTI e del Cliente.</a:t>
            </a:r>
          </a:p>
          <a:p>
            <a:pPr marL="173038" indent="-173038">
              <a:buFont typeface="Arial" pitchFamily="34" charset="0"/>
              <a:buChar char="•"/>
            </a:pPr>
            <a:r>
              <a:rPr lang="it-IT" sz="3200" b="1" dirty="0" smtClean="0">
                <a:solidFill>
                  <a:srgbClr val="FF0000"/>
                </a:solidFill>
                <a:latin typeface="+mn-lt"/>
                <a:ea typeface="Calibri" pitchFamily="34" charset="0"/>
                <a:cs typeface="Arial" pitchFamily="34" charset="0"/>
              </a:rPr>
              <a:t>C</a:t>
            </a:r>
            <a:r>
              <a:rPr lang="it-IT" sz="2000" b="1" dirty="0" smtClean="0">
                <a:solidFill>
                  <a:srgbClr val="FF0000"/>
                </a:solidFill>
                <a:latin typeface="+mn-lt"/>
                <a:ea typeface="Calibri" pitchFamily="34" charset="0"/>
                <a:cs typeface="Arial" pitchFamily="34" charset="0"/>
              </a:rPr>
              <a:t>ompleto</a:t>
            </a:r>
            <a:r>
              <a:rPr lang="it-IT" dirty="0" smtClean="0">
                <a:solidFill>
                  <a:srgbClr val="000000"/>
                </a:solidFill>
                <a:latin typeface="+mn-lt"/>
                <a:ea typeface="Calibri" pitchFamily="34" charset="0"/>
                <a:cs typeface="Arial" pitchFamily="34" charset="0"/>
              </a:rPr>
              <a:t>: </a:t>
            </a:r>
            <a:r>
              <a:rPr lang="it-IT" dirty="0" smtClean="0">
                <a:solidFill>
                  <a:srgbClr val="000000"/>
                </a:solidFill>
                <a:latin typeface="Calibri"/>
                <a:ea typeface="Calibri" pitchFamily="34" charset="0"/>
                <a:cs typeface="Arial" pitchFamily="34" charset="0"/>
              </a:rPr>
              <a:t>la WBS deve essere allineata ai livelli  di attività esplicitamente presenti nel Capitolato</a:t>
            </a:r>
            <a:r>
              <a:rPr lang="it-IT" dirty="0" smtClean="0">
                <a:solidFill>
                  <a:srgbClr val="000000"/>
                </a:solidFill>
                <a:latin typeface="+mn-lt"/>
                <a:ea typeface="Calibri" pitchFamily="34" charset="0"/>
                <a:cs typeface="Arial" pitchFamily="34" charset="0"/>
              </a:rPr>
              <a:t>.</a:t>
            </a:r>
          </a:p>
          <a:p>
            <a:pPr marL="173038" indent="-173038">
              <a:buFont typeface="Arial" pitchFamily="34" charset="0"/>
              <a:buChar char="•"/>
            </a:pPr>
            <a:endParaRPr lang="it-IT" dirty="0" smtClean="0">
              <a:solidFill>
                <a:srgbClr val="000000"/>
              </a:solidFill>
              <a:latin typeface="+mn-lt"/>
              <a:ea typeface="Calibri" pitchFamily="34" charset="0"/>
              <a:cs typeface="Arial" pitchFamily="34" charset="0"/>
            </a:endParaRPr>
          </a:p>
          <a:p>
            <a:endParaRPr lang="it-IT" dirty="0" smtClean="0">
              <a:solidFill>
                <a:srgbClr val="000000"/>
              </a:solidFill>
              <a:latin typeface="+mn-lt"/>
              <a:ea typeface="Calibri" pitchFamily="34" charset="0"/>
              <a:cs typeface="Arial" pitchFamily="34" charset="0"/>
            </a:endParaRPr>
          </a:p>
        </p:txBody>
      </p:sp>
    </p:spTree>
  </p:cSld>
  <p:clrMapOvr>
    <a:masterClrMapping/>
  </p:clrMapOvr>
  <p:transition advClick="0"/>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contenuto 5"/>
          <p:cNvSpPr txBox="1">
            <a:spLocks/>
          </p:cNvSpPr>
          <p:nvPr/>
        </p:nvSpPr>
        <p:spPr bwMode="auto">
          <a:xfrm>
            <a:off x="1" y="620689"/>
            <a:ext cx="9144000" cy="504056"/>
          </a:xfrm>
          <a:prstGeom prst="rect">
            <a:avLst/>
          </a:prstGeom>
          <a:noFill/>
          <a:ln w="9525">
            <a:noFill/>
            <a:miter lim="800000"/>
            <a:headEnd/>
            <a:tailEnd/>
          </a:ln>
        </p:spPr>
        <p:txBody>
          <a:bodyPr/>
          <a:lstStyle/>
          <a:p>
            <a:pPr marL="725488" indent="-342900" algn="ctr">
              <a:spcBef>
                <a:spcPct val="20000"/>
              </a:spcBef>
              <a:buClr>
                <a:schemeClr val="accent1"/>
              </a:buClr>
              <a:defRPr/>
            </a:pPr>
            <a:r>
              <a:rPr lang="it-IT" sz="2800" b="1" dirty="0" smtClean="0">
                <a:solidFill>
                  <a:srgbClr val="C00000"/>
                </a:solidFill>
                <a:latin typeface="+mn-lt"/>
              </a:rPr>
              <a:t>Curriculum Risorse Professionali</a:t>
            </a:r>
          </a:p>
        </p:txBody>
      </p:sp>
      <p:sp>
        <p:nvSpPr>
          <p:cNvPr id="35847" name="Segnaposto numero diapositiva 8"/>
          <p:cNvSpPr txBox="1">
            <a:spLocks/>
          </p:cNvSpPr>
          <p:nvPr/>
        </p:nvSpPr>
        <p:spPr bwMode="auto">
          <a:xfrm>
            <a:off x="3498850" y="6448425"/>
            <a:ext cx="2133600" cy="365125"/>
          </a:xfrm>
          <a:prstGeom prst="rect">
            <a:avLst/>
          </a:prstGeom>
          <a:noFill/>
          <a:ln w="9525">
            <a:noFill/>
            <a:miter lim="800000"/>
            <a:headEnd/>
            <a:tailEnd/>
          </a:ln>
        </p:spPr>
        <p:txBody>
          <a:bodyPr anchor="ctr"/>
          <a:lstStyle/>
          <a:p>
            <a:pPr algn="ctr"/>
            <a:fld id="{47EDFC3B-3322-405D-B7D7-CD38460ABCC5}" type="slidenum">
              <a:rPr lang="it-IT" sz="1100" b="1">
                <a:latin typeface="Calibri" pitchFamily="34" charset="0"/>
              </a:rPr>
              <a:pPr algn="ctr"/>
              <a:t>31</a:t>
            </a:fld>
            <a:endParaRPr lang="it-IT" sz="1100" b="1">
              <a:latin typeface="Calibri" pitchFamily="34" charset="0"/>
            </a:endParaRPr>
          </a:p>
        </p:txBody>
      </p:sp>
      <p:sp>
        <p:nvSpPr>
          <p:cNvPr id="6" name="Text Box 4"/>
          <p:cNvSpPr txBox="1">
            <a:spLocks noChangeArrowheads="1"/>
          </p:cNvSpPr>
          <p:nvPr/>
        </p:nvSpPr>
        <p:spPr bwMode="auto">
          <a:xfrm>
            <a:off x="3419872" y="0"/>
            <a:ext cx="5724128" cy="584775"/>
          </a:xfrm>
          <a:prstGeom prst="rect">
            <a:avLst/>
          </a:prstGeom>
          <a:noFill/>
          <a:ln w="9525">
            <a:noFill/>
            <a:miter lim="800000"/>
            <a:headEnd/>
            <a:tailEnd/>
          </a:ln>
          <a:effectLst/>
        </p:spPr>
        <p:txBody>
          <a:bodyPr wrap="square">
            <a:spAutoFit/>
          </a:bodyPr>
          <a:lstStyle/>
          <a:p>
            <a:pPr algn="r" fontAlgn="auto">
              <a:spcBef>
                <a:spcPts val="0"/>
              </a:spcBef>
              <a:spcAft>
                <a:spcPts val="0"/>
              </a:spcAft>
              <a:defRPr/>
            </a:pPr>
            <a:r>
              <a:rPr lang="it-IT" sz="3200" b="1" dirty="0" smtClean="0">
                <a:solidFill>
                  <a:schemeClr val="bg1"/>
                </a:solidFill>
                <a:latin typeface="Calibri" pitchFamily="34" charset="0"/>
                <a:ea typeface="+mj-ea"/>
                <a:cs typeface="+mj-cs"/>
              </a:rPr>
              <a:t>Predisposizione offerta tecnica</a:t>
            </a:r>
            <a:endParaRPr lang="it-IT" sz="3200" b="1" dirty="0">
              <a:solidFill>
                <a:schemeClr val="bg1"/>
              </a:solidFill>
              <a:latin typeface="Calibri" pitchFamily="34" charset="0"/>
              <a:ea typeface="+mj-ea"/>
              <a:cs typeface="+mj-cs"/>
            </a:endParaRPr>
          </a:p>
        </p:txBody>
      </p:sp>
      <p:sp>
        <p:nvSpPr>
          <p:cNvPr id="7" name="Rectangle 4"/>
          <p:cNvSpPr>
            <a:spLocks noChangeArrowheads="1"/>
          </p:cNvSpPr>
          <p:nvPr/>
        </p:nvSpPr>
        <p:spPr bwMode="auto">
          <a:xfrm>
            <a:off x="323528" y="1504523"/>
            <a:ext cx="8208912" cy="350865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endParaRPr lang="it-IT" dirty="0" smtClean="0">
              <a:solidFill>
                <a:srgbClr val="000000"/>
              </a:solidFill>
              <a:latin typeface="Calibri"/>
              <a:ea typeface="Calibri" pitchFamily="34" charset="0"/>
              <a:cs typeface="Arial" pitchFamily="34" charset="0"/>
            </a:endParaRPr>
          </a:p>
          <a:p>
            <a:pPr lvl="0"/>
            <a:r>
              <a:rPr lang="it-IT" dirty="0" smtClean="0">
                <a:solidFill>
                  <a:srgbClr val="000000"/>
                </a:solidFill>
                <a:latin typeface="Calibri"/>
                <a:ea typeface="Calibri" pitchFamily="34" charset="0"/>
                <a:cs typeface="Arial" pitchFamily="34" charset="0"/>
              </a:rPr>
              <a:t>I </a:t>
            </a:r>
            <a:r>
              <a:rPr lang="it-IT" dirty="0" err="1" smtClean="0">
                <a:solidFill>
                  <a:srgbClr val="000000"/>
                </a:solidFill>
                <a:latin typeface="Calibri"/>
                <a:ea typeface="Calibri" pitchFamily="34" charset="0"/>
                <a:cs typeface="Arial" pitchFamily="34" charset="0"/>
              </a:rPr>
              <a:t>CV</a:t>
            </a:r>
            <a:r>
              <a:rPr lang="it-IT" dirty="0" smtClean="0">
                <a:solidFill>
                  <a:srgbClr val="000000"/>
                </a:solidFill>
                <a:latin typeface="Calibri"/>
                <a:ea typeface="Calibri" pitchFamily="34" charset="0"/>
                <a:cs typeface="Arial" pitchFamily="34" charset="0"/>
              </a:rPr>
              <a:t> devono essere redatti in modo da rendere facilmente verificabili i  criteri richiesti nel capitolato quindi devono essere:</a:t>
            </a:r>
          </a:p>
          <a:p>
            <a:pPr marL="173038" indent="-173038">
              <a:buFont typeface="Arial" pitchFamily="34" charset="0"/>
              <a:buChar char="•"/>
            </a:pPr>
            <a:r>
              <a:rPr lang="it-IT" sz="3200" b="1" dirty="0" smtClean="0">
                <a:solidFill>
                  <a:srgbClr val="FF0000"/>
                </a:solidFill>
                <a:latin typeface="+mn-lt"/>
                <a:ea typeface="Calibri" pitchFamily="34" charset="0"/>
                <a:cs typeface="Arial" pitchFamily="34" charset="0"/>
              </a:rPr>
              <a:t>C</a:t>
            </a:r>
            <a:r>
              <a:rPr lang="it-IT" sz="2000" b="1" dirty="0" smtClean="0">
                <a:solidFill>
                  <a:srgbClr val="FF0000"/>
                </a:solidFill>
                <a:latin typeface="+mn-lt"/>
                <a:ea typeface="Calibri" pitchFamily="34" charset="0"/>
                <a:cs typeface="Arial" pitchFamily="34" charset="0"/>
              </a:rPr>
              <a:t>hiari</a:t>
            </a:r>
            <a:r>
              <a:rPr lang="it-IT" dirty="0" smtClean="0">
                <a:solidFill>
                  <a:srgbClr val="000000"/>
                </a:solidFill>
                <a:latin typeface="+mn-lt"/>
                <a:ea typeface="Calibri" pitchFamily="34" charset="0"/>
                <a:cs typeface="Arial" pitchFamily="34" charset="0"/>
              </a:rPr>
              <a:t>: i termini utilizzati devono corrispondere al capitolato (Senior </a:t>
            </a:r>
            <a:r>
              <a:rPr lang="it-IT" dirty="0" err="1" smtClean="0">
                <a:solidFill>
                  <a:srgbClr val="000000"/>
                </a:solidFill>
                <a:latin typeface="+mn-lt"/>
                <a:ea typeface="Calibri" pitchFamily="34" charset="0"/>
                <a:cs typeface="Arial" pitchFamily="34" charset="0"/>
              </a:rPr>
              <a:t>Permanent</a:t>
            </a:r>
            <a:r>
              <a:rPr lang="it-IT" dirty="0" smtClean="0">
                <a:solidFill>
                  <a:srgbClr val="000000"/>
                </a:solidFill>
                <a:latin typeface="+mn-lt"/>
                <a:ea typeface="Calibri" pitchFamily="34" charset="0"/>
                <a:cs typeface="Arial" pitchFamily="34" charset="0"/>
              </a:rPr>
              <a:t> </a:t>
            </a:r>
            <a:r>
              <a:rPr lang="it-IT" dirty="0" err="1" smtClean="0">
                <a:solidFill>
                  <a:srgbClr val="000000"/>
                </a:solidFill>
                <a:latin typeface="+mn-lt"/>
                <a:ea typeface="Calibri" pitchFamily="34" charset="0"/>
                <a:cs typeface="Arial" pitchFamily="34" charset="0"/>
              </a:rPr>
              <a:t>Consultant</a:t>
            </a:r>
            <a:r>
              <a:rPr lang="it-IT" dirty="0" smtClean="0">
                <a:solidFill>
                  <a:srgbClr val="000000"/>
                </a:solidFill>
                <a:latin typeface="+mn-lt"/>
                <a:ea typeface="Calibri" pitchFamily="34" charset="0"/>
                <a:cs typeface="Arial" pitchFamily="34" charset="0"/>
              </a:rPr>
              <a:t> vs Assistente esperto).</a:t>
            </a:r>
          </a:p>
          <a:p>
            <a:pPr marL="173038" indent="-173038">
              <a:buFont typeface="Arial" pitchFamily="34" charset="0"/>
              <a:buChar char="•"/>
            </a:pPr>
            <a:r>
              <a:rPr lang="it-IT" sz="3200" b="1" dirty="0" smtClean="0">
                <a:solidFill>
                  <a:srgbClr val="FF0000"/>
                </a:solidFill>
                <a:latin typeface="+mn-lt"/>
                <a:ea typeface="Calibri" pitchFamily="34" charset="0"/>
                <a:cs typeface="Arial" pitchFamily="34" charset="0"/>
              </a:rPr>
              <a:t>C</a:t>
            </a:r>
            <a:r>
              <a:rPr lang="it-IT" sz="2000" b="1" dirty="0" smtClean="0">
                <a:solidFill>
                  <a:srgbClr val="FF0000"/>
                </a:solidFill>
                <a:latin typeface="+mn-lt"/>
                <a:ea typeface="Calibri" pitchFamily="34" charset="0"/>
                <a:cs typeface="Arial" pitchFamily="34" charset="0"/>
              </a:rPr>
              <a:t>redibili</a:t>
            </a:r>
            <a:r>
              <a:rPr lang="it-IT" dirty="0" smtClean="0">
                <a:solidFill>
                  <a:srgbClr val="000000"/>
                </a:solidFill>
                <a:latin typeface="+mn-lt"/>
                <a:ea typeface="Calibri" pitchFamily="34" charset="0"/>
                <a:cs typeface="Arial" pitchFamily="34" charset="0"/>
              </a:rPr>
              <a:t>: le certificazioni devono essere “certificate” , le esperienze devono essere coerenti con gli altri </a:t>
            </a:r>
            <a:r>
              <a:rPr lang="it-IT" sz="1600" dirty="0" smtClean="0">
                <a:solidFill>
                  <a:srgbClr val="000000"/>
                </a:solidFill>
                <a:latin typeface="+mn-lt"/>
                <a:ea typeface="Calibri" pitchFamily="34" charset="0"/>
                <a:cs typeface="Arial" pitchFamily="34" charset="0"/>
              </a:rPr>
              <a:t>dati (nato nel 1986 ... 20 anni di esperienza in programmazione  Java)</a:t>
            </a:r>
            <a:endParaRPr lang="it-IT" dirty="0" smtClean="0">
              <a:solidFill>
                <a:srgbClr val="000000"/>
              </a:solidFill>
              <a:latin typeface="+mn-lt"/>
              <a:ea typeface="Calibri" pitchFamily="34" charset="0"/>
              <a:cs typeface="Arial" pitchFamily="34" charset="0"/>
            </a:endParaRPr>
          </a:p>
          <a:p>
            <a:pPr marL="173038" indent="-173038">
              <a:buFont typeface="Arial" pitchFamily="34" charset="0"/>
              <a:buChar char="•"/>
            </a:pPr>
            <a:r>
              <a:rPr lang="it-IT" sz="3200" b="1" dirty="0" smtClean="0">
                <a:solidFill>
                  <a:srgbClr val="FF0000"/>
                </a:solidFill>
                <a:latin typeface="+mn-lt"/>
                <a:ea typeface="Calibri" pitchFamily="34" charset="0"/>
                <a:cs typeface="Arial" pitchFamily="34" charset="0"/>
              </a:rPr>
              <a:t>C</a:t>
            </a:r>
            <a:r>
              <a:rPr lang="it-IT" sz="2000" b="1" dirty="0" smtClean="0">
                <a:solidFill>
                  <a:srgbClr val="FF0000"/>
                </a:solidFill>
                <a:latin typeface="+mn-lt"/>
                <a:ea typeface="Calibri" pitchFamily="34" charset="0"/>
                <a:cs typeface="Arial" pitchFamily="34" charset="0"/>
              </a:rPr>
              <a:t>ompleti</a:t>
            </a:r>
            <a:r>
              <a:rPr lang="it-IT" dirty="0" smtClean="0">
                <a:solidFill>
                  <a:srgbClr val="000000"/>
                </a:solidFill>
                <a:latin typeface="+mn-lt"/>
                <a:ea typeface="Calibri" pitchFamily="34" charset="0"/>
                <a:cs typeface="Arial" pitchFamily="34" charset="0"/>
              </a:rPr>
              <a:t>: </a:t>
            </a:r>
            <a:r>
              <a:rPr lang="it-IT" dirty="0" smtClean="0">
                <a:solidFill>
                  <a:srgbClr val="000000"/>
                </a:solidFill>
                <a:latin typeface="Calibri"/>
                <a:ea typeface="Calibri" pitchFamily="34" charset="0"/>
                <a:cs typeface="Arial" pitchFamily="34" charset="0"/>
              </a:rPr>
              <a:t>tutti i parametri richiesti devono essere mappati nel </a:t>
            </a:r>
            <a:r>
              <a:rPr lang="it-IT" dirty="0" err="1" smtClean="0">
                <a:solidFill>
                  <a:srgbClr val="000000"/>
                </a:solidFill>
                <a:latin typeface="Calibri"/>
                <a:ea typeface="Calibri" pitchFamily="34" charset="0"/>
                <a:cs typeface="Arial" pitchFamily="34" charset="0"/>
              </a:rPr>
              <a:t>CV</a:t>
            </a:r>
            <a:r>
              <a:rPr lang="it-IT" dirty="0" smtClean="0">
                <a:solidFill>
                  <a:srgbClr val="000000"/>
                </a:solidFill>
                <a:latin typeface="+mn-lt"/>
                <a:ea typeface="Calibri" pitchFamily="34" charset="0"/>
                <a:cs typeface="Arial" pitchFamily="34" charset="0"/>
              </a:rPr>
              <a:t>.</a:t>
            </a:r>
          </a:p>
          <a:p>
            <a:pPr marL="173038" indent="-173038">
              <a:buFont typeface="Arial" pitchFamily="34" charset="0"/>
              <a:buChar char="•"/>
            </a:pPr>
            <a:endParaRPr lang="it-IT" dirty="0" smtClean="0">
              <a:solidFill>
                <a:srgbClr val="000000"/>
              </a:solidFill>
              <a:latin typeface="+mn-lt"/>
              <a:ea typeface="Calibri" pitchFamily="34" charset="0"/>
              <a:cs typeface="Arial" pitchFamily="34" charset="0"/>
            </a:endParaRPr>
          </a:p>
          <a:p>
            <a:endParaRPr lang="it-IT" dirty="0" smtClean="0">
              <a:solidFill>
                <a:srgbClr val="000000"/>
              </a:solidFill>
              <a:latin typeface="+mn-lt"/>
              <a:ea typeface="Calibri" pitchFamily="34" charset="0"/>
              <a:cs typeface="Arial" pitchFamily="34" charset="0"/>
            </a:endParaRPr>
          </a:p>
        </p:txBody>
      </p:sp>
    </p:spTree>
  </p:cSld>
  <p:clrMapOvr>
    <a:masterClrMapping/>
  </p:clrMapOvr>
  <p:transition advClick="0"/>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contenuto 5"/>
          <p:cNvSpPr txBox="1">
            <a:spLocks/>
          </p:cNvSpPr>
          <p:nvPr/>
        </p:nvSpPr>
        <p:spPr bwMode="auto">
          <a:xfrm>
            <a:off x="1" y="620689"/>
            <a:ext cx="9144000" cy="504056"/>
          </a:xfrm>
          <a:prstGeom prst="rect">
            <a:avLst/>
          </a:prstGeom>
          <a:noFill/>
          <a:ln w="9525">
            <a:noFill/>
            <a:miter lim="800000"/>
            <a:headEnd/>
            <a:tailEnd/>
          </a:ln>
        </p:spPr>
        <p:txBody>
          <a:bodyPr/>
          <a:lstStyle/>
          <a:p>
            <a:pPr marL="725488" indent="-342900" algn="ctr">
              <a:spcBef>
                <a:spcPct val="20000"/>
              </a:spcBef>
              <a:buClr>
                <a:schemeClr val="accent1"/>
              </a:buClr>
              <a:defRPr/>
            </a:pPr>
            <a:r>
              <a:rPr lang="it-IT" sz="2800" b="1" dirty="0" smtClean="0">
                <a:solidFill>
                  <a:srgbClr val="C00000"/>
                </a:solidFill>
                <a:latin typeface="+mn-lt"/>
              </a:rPr>
              <a:t>Modelli per la green </a:t>
            </a:r>
            <a:r>
              <a:rPr lang="it-IT" sz="2800" b="1" dirty="0" err="1" smtClean="0">
                <a:solidFill>
                  <a:srgbClr val="C00000"/>
                </a:solidFill>
                <a:latin typeface="+mn-lt"/>
              </a:rPr>
              <a:t>factory</a:t>
            </a:r>
            <a:endParaRPr lang="it-IT" sz="2800" b="1" dirty="0" smtClean="0">
              <a:solidFill>
                <a:srgbClr val="C00000"/>
              </a:solidFill>
              <a:latin typeface="+mn-lt"/>
            </a:endParaRPr>
          </a:p>
          <a:p>
            <a:pPr marL="725488" indent="-342900" algn="ctr">
              <a:spcBef>
                <a:spcPct val="20000"/>
              </a:spcBef>
              <a:buClr>
                <a:schemeClr val="accent1"/>
              </a:buClr>
              <a:defRPr/>
            </a:pPr>
            <a:endParaRPr lang="it-IT" sz="2800" b="1" dirty="0" smtClean="0">
              <a:solidFill>
                <a:srgbClr val="C00000"/>
              </a:solidFill>
              <a:latin typeface="+mn-lt"/>
            </a:endParaRPr>
          </a:p>
        </p:txBody>
      </p:sp>
      <p:sp>
        <p:nvSpPr>
          <p:cNvPr id="35847" name="Segnaposto numero diapositiva 8"/>
          <p:cNvSpPr txBox="1">
            <a:spLocks/>
          </p:cNvSpPr>
          <p:nvPr/>
        </p:nvSpPr>
        <p:spPr bwMode="auto">
          <a:xfrm>
            <a:off x="3498850" y="6448425"/>
            <a:ext cx="2133600" cy="365125"/>
          </a:xfrm>
          <a:prstGeom prst="rect">
            <a:avLst/>
          </a:prstGeom>
          <a:noFill/>
          <a:ln w="9525">
            <a:noFill/>
            <a:miter lim="800000"/>
            <a:headEnd/>
            <a:tailEnd/>
          </a:ln>
        </p:spPr>
        <p:txBody>
          <a:bodyPr anchor="ctr"/>
          <a:lstStyle/>
          <a:p>
            <a:pPr algn="ctr"/>
            <a:fld id="{47EDFC3B-3322-405D-B7D7-CD38460ABCC5}" type="slidenum">
              <a:rPr lang="it-IT" sz="1100" b="1">
                <a:latin typeface="Calibri" pitchFamily="34" charset="0"/>
              </a:rPr>
              <a:pPr algn="ctr"/>
              <a:t>32</a:t>
            </a:fld>
            <a:endParaRPr lang="it-IT" sz="1100" b="1">
              <a:latin typeface="Calibri" pitchFamily="34" charset="0"/>
            </a:endParaRPr>
          </a:p>
        </p:txBody>
      </p:sp>
      <p:sp>
        <p:nvSpPr>
          <p:cNvPr id="6" name="Text Box 4"/>
          <p:cNvSpPr txBox="1">
            <a:spLocks noChangeArrowheads="1"/>
          </p:cNvSpPr>
          <p:nvPr/>
        </p:nvSpPr>
        <p:spPr bwMode="auto">
          <a:xfrm>
            <a:off x="3419872" y="0"/>
            <a:ext cx="5724128" cy="584775"/>
          </a:xfrm>
          <a:prstGeom prst="rect">
            <a:avLst/>
          </a:prstGeom>
          <a:noFill/>
          <a:ln w="9525">
            <a:noFill/>
            <a:miter lim="800000"/>
            <a:headEnd/>
            <a:tailEnd/>
          </a:ln>
          <a:effectLst/>
        </p:spPr>
        <p:txBody>
          <a:bodyPr wrap="square">
            <a:spAutoFit/>
          </a:bodyPr>
          <a:lstStyle/>
          <a:p>
            <a:pPr algn="r" fontAlgn="auto">
              <a:spcBef>
                <a:spcPts val="0"/>
              </a:spcBef>
              <a:spcAft>
                <a:spcPts val="0"/>
              </a:spcAft>
              <a:defRPr/>
            </a:pPr>
            <a:r>
              <a:rPr lang="it-IT" sz="3200" b="1" dirty="0" smtClean="0">
                <a:solidFill>
                  <a:schemeClr val="bg1"/>
                </a:solidFill>
                <a:latin typeface="Calibri" pitchFamily="34" charset="0"/>
                <a:ea typeface="+mj-ea"/>
                <a:cs typeface="+mj-cs"/>
              </a:rPr>
              <a:t>Predisposizione offerta tecnica</a:t>
            </a:r>
            <a:endParaRPr lang="it-IT" sz="3200" b="1" dirty="0">
              <a:solidFill>
                <a:schemeClr val="bg1"/>
              </a:solidFill>
              <a:latin typeface="Calibri" pitchFamily="34" charset="0"/>
              <a:ea typeface="+mj-ea"/>
              <a:cs typeface="+mj-cs"/>
            </a:endParaRPr>
          </a:p>
        </p:txBody>
      </p:sp>
      <p:sp>
        <p:nvSpPr>
          <p:cNvPr id="7" name="Rectangle 4"/>
          <p:cNvSpPr>
            <a:spLocks noChangeArrowheads="1"/>
          </p:cNvSpPr>
          <p:nvPr/>
        </p:nvSpPr>
        <p:spPr bwMode="auto">
          <a:xfrm>
            <a:off x="323528" y="1082932"/>
            <a:ext cx="8208912" cy="39087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endParaRPr lang="it-IT" dirty="0" smtClean="0">
              <a:solidFill>
                <a:srgbClr val="000000"/>
              </a:solidFill>
              <a:latin typeface="Calibri"/>
              <a:ea typeface="Calibri" pitchFamily="34" charset="0"/>
              <a:cs typeface="Arial" pitchFamily="34" charset="0"/>
            </a:endParaRPr>
          </a:p>
          <a:p>
            <a:pPr lvl="0"/>
            <a:r>
              <a:rPr lang="it-IT" dirty="0" smtClean="0">
                <a:solidFill>
                  <a:srgbClr val="000000"/>
                </a:solidFill>
                <a:latin typeface="Calibri"/>
                <a:ea typeface="Calibri" pitchFamily="34" charset="0"/>
                <a:cs typeface="Arial" pitchFamily="34" charset="0"/>
              </a:rPr>
              <a:t>Molto spesso vengono richieste:</a:t>
            </a:r>
          </a:p>
          <a:p>
            <a:pPr marL="342900" lvl="0" indent="-342900">
              <a:buFont typeface="+mj-lt"/>
              <a:buAutoNum type="arabicPeriod"/>
            </a:pPr>
            <a:endParaRPr lang="it-IT" dirty="0" smtClean="0">
              <a:solidFill>
                <a:srgbClr val="000000"/>
              </a:solidFill>
              <a:latin typeface="Calibri"/>
              <a:ea typeface="Calibri" pitchFamily="34" charset="0"/>
              <a:cs typeface="Arial" pitchFamily="34" charset="0"/>
            </a:endParaRPr>
          </a:p>
          <a:p>
            <a:pPr marL="342900" lvl="0" indent="-342900">
              <a:buFont typeface="+mj-lt"/>
              <a:buAutoNum type="arabicPeriod"/>
            </a:pPr>
            <a:r>
              <a:rPr lang="it-IT" dirty="0" smtClean="0">
                <a:solidFill>
                  <a:srgbClr val="000000"/>
                </a:solidFill>
                <a:latin typeface="+mn-lt"/>
                <a:ea typeface="Calibri" pitchFamily="34" charset="0"/>
                <a:cs typeface="Arial" pitchFamily="34" charset="0"/>
              </a:rPr>
              <a:t>Proposte, soluzioni, accorgimenti, </a:t>
            </a:r>
            <a:r>
              <a:rPr lang="it-IT" dirty="0" err="1" smtClean="0">
                <a:solidFill>
                  <a:srgbClr val="000000"/>
                </a:solidFill>
                <a:latin typeface="+mn-lt"/>
                <a:ea typeface="Calibri" pitchFamily="34" charset="0"/>
                <a:cs typeface="Arial" pitchFamily="34" charset="0"/>
              </a:rPr>
              <a:t>policies</a:t>
            </a:r>
            <a:r>
              <a:rPr lang="it-IT" dirty="0" smtClean="0">
                <a:solidFill>
                  <a:srgbClr val="000000"/>
                </a:solidFill>
                <a:latin typeface="+mn-lt"/>
                <a:ea typeface="Calibri" pitchFamily="34" charset="0"/>
                <a:cs typeface="Arial" pitchFamily="34" charset="0"/>
              </a:rPr>
              <a:t> già adottate o previste per ridurre l’impatto ambientale dovuto alle attività oggetto della presente gara.</a:t>
            </a:r>
          </a:p>
          <a:p>
            <a:pPr marL="342900" lvl="0" indent="-342900">
              <a:buFont typeface="+mj-lt"/>
              <a:buAutoNum type="arabicPeriod"/>
            </a:pPr>
            <a:r>
              <a:rPr lang="it-IT" dirty="0" smtClean="0">
                <a:solidFill>
                  <a:srgbClr val="000000"/>
                </a:solidFill>
                <a:latin typeface="+mn-lt"/>
                <a:ea typeface="Calibri" pitchFamily="34" charset="0"/>
                <a:cs typeface="Arial" pitchFamily="34" charset="0"/>
              </a:rPr>
              <a:t>Potranno, per esempio, essere presi in considerazione aspetti quali:</a:t>
            </a:r>
          </a:p>
          <a:p>
            <a:pPr marL="800100" lvl="1" indent="-342900">
              <a:buFont typeface="Arial" pitchFamily="34" charset="0"/>
              <a:buChar char="•"/>
            </a:pPr>
            <a:r>
              <a:rPr lang="it-IT" dirty="0" smtClean="0">
                <a:solidFill>
                  <a:srgbClr val="000000"/>
                </a:solidFill>
                <a:latin typeface="+mn-lt"/>
                <a:ea typeface="Calibri" pitchFamily="34" charset="0"/>
                <a:cs typeface="Arial" pitchFamily="34" charset="0"/>
              </a:rPr>
              <a:t>accorgimenti per diminuire la necessità di stampare durante il ciclo di sviluppo,</a:t>
            </a:r>
          </a:p>
          <a:p>
            <a:pPr marL="800100" lvl="1" indent="-342900">
              <a:buFont typeface="Arial" pitchFamily="34" charset="0"/>
              <a:buChar char="•"/>
            </a:pPr>
            <a:r>
              <a:rPr lang="it-IT" dirty="0" smtClean="0">
                <a:solidFill>
                  <a:srgbClr val="000000"/>
                </a:solidFill>
                <a:latin typeface="+mn-lt"/>
                <a:ea typeface="Calibri" pitchFamily="34" charset="0"/>
                <a:cs typeface="Arial" pitchFamily="34" charset="0"/>
              </a:rPr>
              <a:t>utilizzo di dispositivi a basso consumo energetico.</a:t>
            </a:r>
          </a:p>
          <a:p>
            <a:pPr lvl="0"/>
            <a:endParaRPr lang="it-IT" dirty="0" smtClean="0">
              <a:solidFill>
                <a:srgbClr val="000000"/>
              </a:solidFill>
              <a:latin typeface="+mn-lt"/>
              <a:ea typeface="Calibri" pitchFamily="34" charset="0"/>
              <a:cs typeface="Arial" pitchFamily="34" charset="0"/>
            </a:endParaRPr>
          </a:p>
          <a:p>
            <a:pPr lvl="0"/>
            <a:r>
              <a:rPr lang="it-IT" dirty="0" smtClean="0">
                <a:solidFill>
                  <a:srgbClr val="000000"/>
                </a:solidFill>
                <a:latin typeface="+mn-lt"/>
                <a:ea typeface="Calibri" pitchFamily="34" charset="0"/>
                <a:cs typeface="Arial" pitchFamily="34" charset="0"/>
              </a:rPr>
              <a:t>Anche in questo caso tutte le soluzioni devono essere </a:t>
            </a:r>
            <a:r>
              <a:rPr lang="it-IT" sz="2800" b="1" dirty="0" smtClean="0">
                <a:solidFill>
                  <a:srgbClr val="FF0000"/>
                </a:solidFill>
                <a:ea typeface="Calibri" pitchFamily="34" charset="0"/>
                <a:cs typeface="Arial" pitchFamily="34" charset="0"/>
              </a:rPr>
              <a:t>C</a:t>
            </a:r>
            <a:r>
              <a:rPr lang="it-IT" b="1" dirty="0" smtClean="0">
                <a:solidFill>
                  <a:srgbClr val="FF0000"/>
                </a:solidFill>
                <a:ea typeface="Calibri" pitchFamily="34" charset="0"/>
                <a:cs typeface="Arial" pitchFamily="34" charset="0"/>
              </a:rPr>
              <a:t>hiare e </a:t>
            </a:r>
            <a:r>
              <a:rPr lang="it-IT" sz="2800" b="1" dirty="0" smtClean="0">
                <a:solidFill>
                  <a:srgbClr val="FF0000"/>
                </a:solidFill>
                <a:ea typeface="Calibri" pitchFamily="34" charset="0"/>
                <a:cs typeface="Arial" pitchFamily="34" charset="0"/>
              </a:rPr>
              <a:t>C</a:t>
            </a:r>
            <a:r>
              <a:rPr lang="it-IT" b="1" dirty="0" smtClean="0">
                <a:solidFill>
                  <a:srgbClr val="FF0000"/>
                </a:solidFill>
                <a:ea typeface="Calibri" pitchFamily="34" charset="0"/>
                <a:cs typeface="Arial" pitchFamily="34" charset="0"/>
              </a:rPr>
              <a:t>redibili</a:t>
            </a:r>
            <a:endParaRPr lang="it-IT" dirty="0" smtClean="0">
              <a:solidFill>
                <a:srgbClr val="000000"/>
              </a:solidFill>
              <a:latin typeface="+mn-lt"/>
              <a:ea typeface="Calibri" pitchFamily="34" charset="0"/>
              <a:cs typeface="Arial" pitchFamily="34" charset="0"/>
            </a:endParaRPr>
          </a:p>
          <a:p>
            <a:pPr marL="173038" indent="-173038">
              <a:buFont typeface="Arial" pitchFamily="34" charset="0"/>
              <a:buChar char="•"/>
            </a:pPr>
            <a:endParaRPr lang="it-IT" dirty="0" smtClean="0">
              <a:solidFill>
                <a:srgbClr val="000000"/>
              </a:solidFill>
              <a:latin typeface="+mn-lt"/>
              <a:ea typeface="Calibri" pitchFamily="34" charset="0"/>
              <a:cs typeface="Arial" pitchFamily="34" charset="0"/>
            </a:endParaRPr>
          </a:p>
          <a:p>
            <a:endParaRPr lang="it-IT" dirty="0" smtClean="0">
              <a:solidFill>
                <a:srgbClr val="000000"/>
              </a:solidFill>
              <a:latin typeface="+mn-lt"/>
              <a:ea typeface="Calibri" pitchFamily="34" charset="0"/>
              <a:cs typeface="Arial" pitchFamily="34" charset="0"/>
            </a:endParaRPr>
          </a:p>
        </p:txBody>
      </p:sp>
    </p:spTree>
  </p:cSld>
  <p:clrMapOvr>
    <a:masterClrMapping/>
  </p:clrMapOvr>
  <p:transition advClick="0"/>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contenuto 5"/>
          <p:cNvSpPr txBox="1">
            <a:spLocks/>
          </p:cNvSpPr>
          <p:nvPr/>
        </p:nvSpPr>
        <p:spPr bwMode="auto">
          <a:xfrm>
            <a:off x="1" y="620689"/>
            <a:ext cx="9144000" cy="504056"/>
          </a:xfrm>
          <a:prstGeom prst="rect">
            <a:avLst/>
          </a:prstGeom>
          <a:noFill/>
          <a:ln w="9525">
            <a:noFill/>
            <a:miter lim="800000"/>
            <a:headEnd/>
            <a:tailEnd/>
          </a:ln>
        </p:spPr>
        <p:txBody>
          <a:bodyPr/>
          <a:lstStyle/>
          <a:p>
            <a:pPr marL="725488" indent="-342900" algn="ctr">
              <a:spcBef>
                <a:spcPct val="20000"/>
              </a:spcBef>
              <a:buClr>
                <a:schemeClr val="accent1"/>
              </a:buClr>
              <a:defRPr/>
            </a:pPr>
            <a:r>
              <a:rPr lang="it-IT" sz="2800" b="1" dirty="0" smtClean="0">
                <a:solidFill>
                  <a:srgbClr val="C00000"/>
                </a:solidFill>
                <a:latin typeface="+mn-lt"/>
              </a:rPr>
              <a:t>Proposta tecnica – </a:t>
            </a:r>
            <a:r>
              <a:rPr lang="it-IT" sz="2400" b="1" dirty="0" smtClean="0">
                <a:solidFill>
                  <a:srgbClr val="C00000"/>
                </a:solidFill>
                <a:latin typeface="+mn-lt"/>
              </a:rPr>
              <a:t>Proposte addizionali</a:t>
            </a:r>
            <a:endParaRPr lang="it-IT" sz="2800" b="1" dirty="0" smtClean="0">
              <a:solidFill>
                <a:srgbClr val="C00000"/>
              </a:solidFill>
              <a:latin typeface="+mn-lt"/>
            </a:endParaRPr>
          </a:p>
        </p:txBody>
      </p:sp>
      <p:sp>
        <p:nvSpPr>
          <p:cNvPr id="35847" name="Segnaposto numero diapositiva 8"/>
          <p:cNvSpPr txBox="1">
            <a:spLocks/>
          </p:cNvSpPr>
          <p:nvPr/>
        </p:nvSpPr>
        <p:spPr bwMode="auto">
          <a:xfrm>
            <a:off x="3498850" y="6448425"/>
            <a:ext cx="2133600" cy="365125"/>
          </a:xfrm>
          <a:prstGeom prst="rect">
            <a:avLst/>
          </a:prstGeom>
          <a:noFill/>
          <a:ln w="9525">
            <a:noFill/>
            <a:miter lim="800000"/>
            <a:headEnd/>
            <a:tailEnd/>
          </a:ln>
        </p:spPr>
        <p:txBody>
          <a:bodyPr anchor="ctr"/>
          <a:lstStyle/>
          <a:p>
            <a:pPr algn="ctr"/>
            <a:fld id="{47EDFC3B-3322-405D-B7D7-CD38460ABCC5}" type="slidenum">
              <a:rPr lang="it-IT" sz="1100" b="1">
                <a:latin typeface="Calibri" pitchFamily="34" charset="0"/>
              </a:rPr>
              <a:pPr algn="ctr"/>
              <a:t>33</a:t>
            </a:fld>
            <a:endParaRPr lang="it-IT" sz="1100" b="1">
              <a:latin typeface="Calibri" pitchFamily="34" charset="0"/>
            </a:endParaRPr>
          </a:p>
        </p:txBody>
      </p:sp>
      <p:sp>
        <p:nvSpPr>
          <p:cNvPr id="6" name="Text Box 4"/>
          <p:cNvSpPr txBox="1">
            <a:spLocks noChangeArrowheads="1"/>
          </p:cNvSpPr>
          <p:nvPr/>
        </p:nvSpPr>
        <p:spPr bwMode="auto">
          <a:xfrm>
            <a:off x="3419872" y="0"/>
            <a:ext cx="5724128" cy="584775"/>
          </a:xfrm>
          <a:prstGeom prst="rect">
            <a:avLst/>
          </a:prstGeom>
          <a:noFill/>
          <a:ln w="9525">
            <a:noFill/>
            <a:miter lim="800000"/>
            <a:headEnd/>
            <a:tailEnd/>
          </a:ln>
          <a:effectLst/>
        </p:spPr>
        <p:txBody>
          <a:bodyPr wrap="square">
            <a:spAutoFit/>
          </a:bodyPr>
          <a:lstStyle/>
          <a:p>
            <a:pPr algn="r" fontAlgn="auto">
              <a:spcBef>
                <a:spcPts val="0"/>
              </a:spcBef>
              <a:spcAft>
                <a:spcPts val="0"/>
              </a:spcAft>
              <a:defRPr/>
            </a:pPr>
            <a:r>
              <a:rPr lang="it-IT" sz="3200" b="1" dirty="0" smtClean="0">
                <a:solidFill>
                  <a:schemeClr val="bg1"/>
                </a:solidFill>
                <a:latin typeface="Calibri" pitchFamily="34" charset="0"/>
                <a:ea typeface="+mj-ea"/>
                <a:cs typeface="+mj-cs"/>
              </a:rPr>
              <a:t>Predisposizione offerta tecnica</a:t>
            </a:r>
            <a:endParaRPr lang="it-IT" sz="3200" b="1" dirty="0">
              <a:solidFill>
                <a:schemeClr val="bg1"/>
              </a:solidFill>
              <a:latin typeface="Calibri" pitchFamily="34" charset="0"/>
              <a:ea typeface="+mj-ea"/>
              <a:cs typeface="+mj-cs"/>
            </a:endParaRPr>
          </a:p>
        </p:txBody>
      </p:sp>
      <p:sp>
        <p:nvSpPr>
          <p:cNvPr id="7" name="Rettangolo 6"/>
          <p:cNvSpPr/>
          <p:nvPr/>
        </p:nvSpPr>
        <p:spPr>
          <a:xfrm>
            <a:off x="5148064" y="6021288"/>
            <a:ext cx="3923928" cy="369332"/>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it-IT" dirty="0" smtClean="0">
                <a:solidFill>
                  <a:schemeClr val="dk1"/>
                </a:solidFill>
                <a:latin typeface="Agency FB" pitchFamily="34" charset="0"/>
              </a:rPr>
              <a:t>Fondamentale in tutte le guerre è lo stratagemma.</a:t>
            </a:r>
            <a:endParaRPr lang="it-IT" dirty="0">
              <a:solidFill>
                <a:schemeClr val="dk1"/>
              </a:solidFill>
              <a:latin typeface="Agency FB" pitchFamily="34" charset="0"/>
            </a:endParaRPr>
          </a:p>
        </p:txBody>
      </p:sp>
      <p:pic>
        <p:nvPicPr>
          <p:cNvPr id="76801" name="Picture 1"/>
          <p:cNvPicPr>
            <a:picLocks noChangeAspect="1" noChangeArrowheads="1"/>
          </p:cNvPicPr>
          <p:nvPr/>
        </p:nvPicPr>
        <p:blipFill>
          <a:blip r:embed="rId3" cstate="print"/>
          <a:srcRect/>
          <a:stretch>
            <a:fillRect/>
          </a:stretch>
        </p:blipFill>
        <p:spPr bwMode="auto">
          <a:xfrm>
            <a:off x="5580112" y="1052736"/>
            <a:ext cx="3093993" cy="2235660"/>
          </a:xfrm>
          <a:prstGeom prst="rect">
            <a:avLst/>
          </a:prstGeom>
          <a:noFill/>
          <a:ln w="9525">
            <a:noFill/>
            <a:miter lim="800000"/>
            <a:headEnd/>
            <a:tailEnd/>
          </a:ln>
        </p:spPr>
      </p:pic>
      <p:sp>
        <p:nvSpPr>
          <p:cNvPr id="8" name="Rectangle 4"/>
          <p:cNvSpPr>
            <a:spLocks noChangeArrowheads="1"/>
          </p:cNvSpPr>
          <p:nvPr/>
        </p:nvSpPr>
        <p:spPr bwMode="auto">
          <a:xfrm>
            <a:off x="179512" y="1130261"/>
            <a:ext cx="4896544" cy="535531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it-IT" dirty="0" smtClean="0">
                <a:solidFill>
                  <a:srgbClr val="000000"/>
                </a:solidFill>
                <a:latin typeface="+mn-lt"/>
                <a:ea typeface="Calibri" pitchFamily="34" charset="0"/>
                <a:cs typeface="Arial" pitchFamily="34" charset="0"/>
              </a:rPr>
              <a:t>Possono essere inserite alcune proposte  </a:t>
            </a:r>
            <a:r>
              <a:rPr lang="it-IT" dirty="0" err="1" smtClean="0">
                <a:solidFill>
                  <a:srgbClr val="000000"/>
                </a:solidFill>
                <a:latin typeface="+mn-lt"/>
                <a:ea typeface="Calibri" pitchFamily="34" charset="0"/>
                <a:cs typeface="Arial" pitchFamily="34" charset="0"/>
              </a:rPr>
              <a:t>tenciche</a:t>
            </a:r>
            <a:r>
              <a:rPr lang="it-IT" dirty="0" smtClean="0">
                <a:solidFill>
                  <a:srgbClr val="000000"/>
                </a:solidFill>
                <a:latin typeface="+mn-lt"/>
                <a:ea typeface="Calibri" pitchFamily="34" charset="0"/>
                <a:cs typeface="Arial" pitchFamily="34" charset="0"/>
              </a:rPr>
              <a:t> addizionali rispetto a quanto richiesto nel capitolato (es. uno strumento per l’e-learning o un assessment di soluzioni), ma  ATTENZIONE!</a:t>
            </a:r>
          </a:p>
          <a:p>
            <a:endParaRPr lang="it-IT" dirty="0" smtClean="0">
              <a:solidFill>
                <a:srgbClr val="000000"/>
              </a:solidFill>
              <a:latin typeface="+mn-lt"/>
              <a:ea typeface="Calibri" pitchFamily="34" charset="0"/>
              <a:cs typeface="Arial" pitchFamily="34" charset="0"/>
            </a:endParaRPr>
          </a:p>
          <a:p>
            <a:pPr marL="342900" indent="-342900">
              <a:buFont typeface="+mj-lt"/>
              <a:buAutoNum type="arabicPeriod"/>
            </a:pPr>
            <a:r>
              <a:rPr lang="it-IT" dirty="0" smtClean="0">
                <a:solidFill>
                  <a:srgbClr val="000000"/>
                </a:solidFill>
                <a:latin typeface="+mn-lt"/>
                <a:ea typeface="Calibri" pitchFamily="34" charset="0"/>
                <a:cs typeface="Arial" pitchFamily="34" charset="0"/>
              </a:rPr>
              <a:t>La commissione potrebbe decidere di non valutare quanto non richiesto dal capitolato.</a:t>
            </a:r>
          </a:p>
          <a:p>
            <a:pPr marL="342900" indent="-342900">
              <a:buFont typeface="+mj-lt"/>
              <a:buAutoNum type="arabicPeriod"/>
            </a:pPr>
            <a:r>
              <a:rPr lang="it-IT" dirty="0" smtClean="0">
                <a:solidFill>
                  <a:srgbClr val="000000"/>
                </a:solidFill>
                <a:latin typeface="+mn-lt"/>
                <a:ea typeface="Calibri" pitchFamily="34" charset="0"/>
                <a:cs typeface="Arial" pitchFamily="34" charset="0"/>
              </a:rPr>
              <a:t>Proposte a titolo oneroso per il cliente  potrebbero essere valutate negativamente .</a:t>
            </a:r>
          </a:p>
          <a:p>
            <a:pPr marL="342900" indent="-342900">
              <a:buFont typeface="+mj-lt"/>
              <a:buAutoNum type="arabicPeriod"/>
            </a:pPr>
            <a:r>
              <a:rPr lang="it-IT" dirty="0" smtClean="0">
                <a:solidFill>
                  <a:srgbClr val="000000"/>
                </a:solidFill>
                <a:latin typeface="+mn-lt"/>
                <a:ea typeface="Calibri" pitchFamily="34" charset="0"/>
                <a:cs typeface="Arial" pitchFamily="34" charset="0"/>
              </a:rPr>
              <a:t>Proposte offerte a titolo non oneroso devono essere attentamente valutate nel </a:t>
            </a:r>
            <a:r>
              <a:rPr lang="it-IT" dirty="0" err="1" smtClean="0">
                <a:solidFill>
                  <a:srgbClr val="000000"/>
                </a:solidFill>
                <a:latin typeface="+mn-lt"/>
                <a:ea typeface="Calibri" pitchFamily="34" charset="0"/>
                <a:cs typeface="Arial" pitchFamily="34" charset="0"/>
              </a:rPr>
              <a:t>Cost</a:t>
            </a:r>
            <a:r>
              <a:rPr lang="it-IT" dirty="0" smtClean="0">
                <a:solidFill>
                  <a:srgbClr val="000000"/>
                </a:solidFill>
                <a:latin typeface="+mn-lt"/>
                <a:ea typeface="Calibri" pitchFamily="34" charset="0"/>
                <a:cs typeface="Arial" pitchFamily="34" charset="0"/>
              </a:rPr>
              <a:t> </a:t>
            </a:r>
            <a:r>
              <a:rPr lang="it-IT" dirty="0" err="1" smtClean="0">
                <a:solidFill>
                  <a:srgbClr val="000000"/>
                </a:solidFill>
                <a:latin typeface="+mn-lt"/>
                <a:ea typeface="Calibri" pitchFamily="34" charset="0"/>
                <a:cs typeface="Arial" pitchFamily="34" charset="0"/>
              </a:rPr>
              <a:t>Model</a:t>
            </a:r>
            <a:r>
              <a:rPr lang="it-IT" dirty="0" smtClean="0">
                <a:solidFill>
                  <a:srgbClr val="000000"/>
                </a:solidFill>
                <a:latin typeface="+mn-lt"/>
                <a:ea typeface="Calibri" pitchFamily="34" charset="0"/>
                <a:cs typeface="Arial" pitchFamily="34" charset="0"/>
              </a:rPr>
              <a:t> in quanto costituiranno comunque un vincolo per il RTI.</a:t>
            </a:r>
          </a:p>
          <a:p>
            <a:pPr marL="342900" indent="-342900">
              <a:buFont typeface="+mj-lt"/>
              <a:buAutoNum type="arabicPeriod"/>
            </a:pPr>
            <a:endParaRPr lang="it-IT" dirty="0" smtClean="0">
              <a:solidFill>
                <a:srgbClr val="000000"/>
              </a:solidFill>
              <a:latin typeface="+mn-lt"/>
              <a:ea typeface="Calibri" pitchFamily="34" charset="0"/>
              <a:cs typeface="Arial" pitchFamily="34" charset="0"/>
            </a:endParaRPr>
          </a:p>
          <a:p>
            <a:pPr marL="95250"/>
            <a:r>
              <a:rPr lang="it-IT" dirty="0" smtClean="0">
                <a:solidFill>
                  <a:srgbClr val="000000"/>
                </a:solidFill>
                <a:latin typeface="+mn-lt"/>
                <a:ea typeface="Calibri" pitchFamily="34" charset="0"/>
                <a:cs typeface="Arial" pitchFamily="34" charset="0"/>
              </a:rPr>
              <a:t>Spesso sono invece valutati positivamente (o esplicitamente richiesti) tutti i miglioramenti dei livelli di servizio offerti, ma ATTENZIONE! la attendibilità di ogni miglioramento deve essere giustificata da soluzioni tecniche o organizzative. </a:t>
            </a:r>
          </a:p>
        </p:txBody>
      </p:sp>
      <p:pic>
        <p:nvPicPr>
          <p:cNvPr id="76803" name="Picture 3"/>
          <p:cNvPicPr>
            <a:picLocks noChangeAspect="1" noChangeArrowheads="1"/>
          </p:cNvPicPr>
          <p:nvPr/>
        </p:nvPicPr>
        <p:blipFill>
          <a:blip r:embed="rId4" cstate="print"/>
          <a:srcRect/>
          <a:stretch>
            <a:fillRect/>
          </a:stretch>
        </p:blipFill>
        <p:spPr bwMode="auto">
          <a:xfrm>
            <a:off x="5580112" y="3501008"/>
            <a:ext cx="3181350" cy="2181225"/>
          </a:xfrm>
          <a:prstGeom prst="rect">
            <a:avLst/>
          </a:prstGeom>
          <a:noFill/>
          <a:ln w="9525">
            <a:solidFill>
              <a:srgbClr val="000000"/>
            </a:solidFill>
            <a:miter lim="800000"/>
            <a:headEnd/>
            <a:tailEnd/>
          </a:ln>
        </p:spPr>
      </p:pic>
    </p:spTree>
  </p:cSld>
  <p:clrMapOvr>
    <a:masterClrMapping/>
  </p:clrMapOvr>
  <p:transition advClick="0"/>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contenuto 5"/>
          <p:cNvSpPr txBox="1">
            <a:spLocks/>
          </p:cNvSpPr>
          <p:nvPr/>
        </p:nvSpPr>
        <p:spPr bwMode="auto">
          <a:xfrm>
            <a:off x="1115616" y="1052736"/>
            <a:ext cx="7858125" cy="2928937"/>
          </a:xfrm>
          <a:prstGeom prst="rect">
            <a:avLst/>
          </a:prstGeom>
          <a:noFill/>
          <a:ln w="9525">
            <a:noFill/>
            <a:miter lim="800000"/>
            <a:headEnd/>
            <a:tailEnd/>
          </a:ln>
        </p:spPr>
        <p:txBody>
          <a:bodyPr/>
          <a:lstStyle/>
          <a:p>
            <a:pPr marL="342900" indent="-342900">
              <a:lnSpc>
                <a:spcPct val="150000"/>
              </a:lnSpc>
              <a:spcBef>
                <a:spcPct val="20000"/>
              </a:spcBef>
              <a:buClr>
                <a:schemeClr val="accent1"/>
              </a:buClr>
              <a:buFont typeface="Wingdings" pitchFamily="2" charset="2"/>
              <a:buChar char="q"/>
              <a:defRPr/>
            </a:pPr>
            <a:r>
              <a:rPr lang="it-IT" sz="2800" b="1" dirty="0" smtClean="0">
                <a:solidFill>
                  <a:srgbClr val="C00000"/>
                </a:solidFill>
                <a:latin typeface="+mn-lt"/>
              </a:rPr>
              <a:t>3 - Predisposizione offerta tecnica</a:t>
            </a:r>
          </a:p>
          <a:p>
            <a:pPr marL="725488" indent="-342900">
              <a:spcBef>
                <a:spcPct val="20000"/>
              </a:spcBef>
              <a:buClr>
                <a:schemeClr val="accent1"/>
              </a:buClr>
              <a:buFont typeface="Courier New" pitchFamily="49" charset="0"/>
              <a:buChar char="o"/>
              <a:defRPr/>
            </a:pPr>
            <a:r>
              <a:rPr lang="it-IT" sz="1600" b="1" dirty="0" smtClean="0">
                <a:solidFill>
                  <a:srgbClr val="C00000"/>
                </a:solidFill>
                <a:latin typeface="+mn-lt"/>
              </a:rPr>
              <a:t>Individuazione KWI (Key </a:t>
            </a:r>
            <a:r>
              <a:rPr lang="it-IT" sz="1600" b="1" dirty="0" err="1" smtClean="0">
                <a:solidFill>
                  <a:srgbClr val="C00000"/>
                </a:solidFill>
                <a:latin typeface="+mn-lt"/>
              </a:rPr>
              <a:t>Winning</a:t>
            </a:r>
            <a:r>
              <a:rPr lang="it-IT" sz="1600" b="1" dirty="0" smtClean="0">
                <a:solidFill>
                  <a:srgbClr val="C00000"/>
                </a:solidFill>
                <a:latin typeface="+mn-lt"/>
              </a:rPr>
              <a:t> Item)</a:t>
            </a:r>
          </a:p>
          <a:p>
            <a:pPr marL="725488" indent="-342900">
              <a:spcBef>
                <a:spcPct val="20000"/>
              </a:spcBef>
              <a:buClr>
                <a:schemeClr val="accent1"/>
              </a:buClr>
              <a:buFont typeface="Courier New" pitchFamily="49" charset="0"/>
              <a:buChar char="o"/>
              <a:defRPr/>
            </a:pPr>
            <a:r>
              <a:rPr lang="it-IT" sz="1600" b="1" dirty="0" smtClean="0">
                <a:solidFill>
                  <a:srgbClr val="C00000"/>
                </a:solidFill>
                <a:latin typeface="+mn-lt"/>
              </a:rPr>
              <a:t>Proposta tecnica</a:t>
            </a:r>
          </a:p>
          <a:p>
            <a:pPr marL="1182688" lvl="1" indent="-342900">
              <a:spcBef>
                <a:spcPct val="20000"/>
              </a:spcBef>
              <a:buClr>
                <a:schemeClr val="accent1"/>
              </a:buClr>
              <a:buFont typeface="Arial" pitchFamily="34" charset="0"/>
              <a:buChar char="•"/>
              <a:defRPr/>
            </a:pPr>
            <a:r>
              <a:rPr lang="it-IT" sz="1600" dirty="0" smtClean="0">
                <a:solidFill>
                  <a:srgbClr val="C00000"/>
                </a:solidFill>
                <a:latin typeface="+mn-lt"/>
              </a:rPr>
              <a:t>Architetture </a:t>
            </a:r>
          </a:p>
          <a:p>
            <a:pPr marL="1182688" lvl="1" indent="-342900">
              <a:spcBef>
                <a:spcPct val="20000"/>
              </a:spcBef>
              <a:buClr>
                <a:schemeClr val="accent1"/>
              </a:buClr>
              <a:buFont typeface="Arial" pitchFamily="34" charset="0"/>
              <a:buChar char="•"/>
              <a:defRPr/>
            </a:pPr>
            <a:r>
              <a:rPr lang="it-IT" sz="1600" dirty="0" smtClean="0">
                <a:solidFill>
                  <a:srgbClr val="C00000"/>
                </a:solidFill>
                <a:latin typeface="+mn-lt"/>
              </a:rPr>
              <a:t>Modelli  e metodologie di riferimento</a:t>
            </a:r>
          </a:p>
          <a:p>
            <a:pPr marL="725488" indent="-342900">
              <a:spcBef>
                <a:spcPct val="20000"/>
              </a:spcBef>
              <a:buClr>
                <a:schemeClr val="accent1"/>
              </a:buClr>
              <a:buFont typeface="Courier New" pitchFamily="49" charset="0"/>
              <a:buChar char="o"/>
              <a:defRPr/>
            </a:pPr>
            <a:r>
              <a:rPr lang="it-IT" sz="1600" b="1" dirty="0" smtClean="0">
                <a:solidFill>
                  <a:srgbClr val="C00000"/>
                </a:solidFill>
                <a:latin typeface="+mn-lt"/>
              </a:rPr>
              <a:t>Struttura organizzativa</a:t>
            </a:r>
          </a:p>
          <a:p>
            <a:pPr marL="725488" indent="-342900">
              <a:spcBef>
                <a:spcPct val="20000"/>
              </a:spcBef>
              <a:buClr>
                <a:schemeClr val="accent1"/>
              </a:buClr>
              <a:buFont typeface="Courier New" pitchFamily="49" charset="0"/>
              <a:buChar char="o"/>
              <a:defRPr/>
            </a:pPr>
            <a:r>
              <a:rPr lang="it-IT" sz="1600" b="1" dirty="0" smtClean="0">
                <a:solidFill>
                  <a:srgbClr val="C00000"/>
                </a:solidFill>
                <a:latin typeface="+mn-lt"/>
              </a:rPr>
              <a:t>Piano di progetto</a:t>
            </a:r>
          </a:p>
          <a:p>
            <a:pPr marL="725488" indent="-342900">
              <a:spcBef>
                <a:spcPct val="20000"/>
              </a:spcBef>
              <a:buClr>
                <a:schemeClr val="accent1"/>
              </a:buClr>
              <a:buFont typeface="Courier New" pitchFamily="49" charset="0"/>
              <a:buChar char="o"/>
              <a:defRPr/>
            </a:pPr>
            <a:r>
              <a:rPr lang="it-IT" sz="1600" b="1" dirty="0" smtClean="0">
                <a:solidFill>
                  <a:srgbClr val="C00000"/>
                </a:solidFill>
                <a:latin typeface="+mn-lt"/>
              </a:rPr>
              <a:t>Curriculum Risorse Professionali</a:t>
            </a:r>
          </a:p>
          <a:p>
            <a:pPr marL="725488" indent="-342900">
              <a:spcBef>
                <a:spcPct val="20000"/>
              </a:spcBef>
              <a:buClr>
                <a:schemeClr val="accent1"/>
              </a:buClr>
              <a:buFont typeface="Courier New" pitchFamily="49" charset="0"/>
              <a:buChar char="o"/>
              <a:defRPr/>
            </a:pPr>
            <a:r>
              <a:rPr lang="it-IT" sz="1600" b="1" dirty="0" smtClean="0">
                <a:solidFill>
                  <a:srgbClr val="C00000"/>
                </a:solidFill>
                <a:latin typeface="+mn-lt"/>
              </a:rPr>
              <a:t>Esempi e Prototipi esplicativi</a:t>
            </a:r>
          </a:p>
          <a:p>
            <a:pPr marL="725488" lvl="1" indent="-342900">
              <a:spcBef>
                <a:spcPct val="20000"/>
              </a:spcBef>
              <a:buClr>
                <a:schemeClr val="accent1"/>
              </a:buClr>
              <a:buFont typeface="Courier New" pitchFamily="49" charset="0"/>
              <a:buChar char="o"/>
              <a:defRPr/>
            </a:pPr>
            <a:r>
              <a:rPr lang="it-IT" sz="1600" b="1" dirty="0" smtClean="0">
                <a:solidFill>
                  <a:srgbClr val="C00000"/>
                </a:solidFill>
                <a:latin typeface="+mn-lt"/>
              </a:rPr>
              <a:t>Modelli per la green </a:t>
            </a:r>
            <a:r>
              <a:rPr lang="it-IT" sz="1600" b="1" dirty="0" err="1" smtClean="0">
                <a:solidFill>
                  <a:srgbClr val="C00000"/>
                </a:solidFill>
                <a:latin typeface="+mn-lt"/>
              </a:rPr>
              <a:t>factory</a:t>
            </a:r>
            <a:endParaRPr lang="it-IT" sz="1600" b="1" dirty="0" smtClean="0">
              <a:solidFill>
                <a:srgbClr val="C00000"/>
              </a:solidFill>
              <a:latin typeface="+mn-lt"/>
            </a:endParaRPr>
          </a:p>
          <a:p>
            <a:pPr marL="725488" lvl="1" indent="-342900">
              <a:spcBef>
                <a:spcPct val="20000"/>
              </a:spcBef>
              <a:buClr>
                <a:schemeClr val="accent1"/>
              </a:buClr>
              <a:buFont typeface="Courier New" pitchFamily="49" charset="0"/>
              <a:buChar char="o"/>
              <a:defRPr/>
            </a:pPr>
            <a:r>
              <a:rPr lang="it-IT" sz="1600" b="1" dirty="0" smtClean="0">
                <a:solidFill>
                  <a:srgbClr val="C00000"/>
                </a:solidFill>
                <a:latin typeface="+mn-lt"/>
              </a:rPr>
              <a:t>Proposte addizionali</a:t>
            </a:r>
          </a:p>
          <a:p>
            <a:pPr marL="725488" indent="-342900">
              <a:spcBef>
                <a:spcPct val="20000"/>
              </a:spcBef>
              <a:buClr>
                <a:schemeClr val="accent1"/>
              </a:buClr>
              <a:buFont typeface="Courier New" pitchFamily="49" charset="0"/>
              <a:buChar char="o"/>
              <a:defRPr/>
            </a:pPr>
            <a:endParaRPr lang="it-IT" sz="1600" b="1" dirty="0" smtClean="0">
              <a:solidFill>
                <a:srgbClr val="C00000"/>
              </a:solidFill>
              <a:latin typeface="+mn-lt"/>
            </a:endParaRPr>
          </a:p>
          <a:p>
            <a:pPr marL="725488" indent="-342900">
              <a:spcBef>
                <a:spcPct val="20000"/>
              </a:spcBef>
              <a:buClr>
                <a:schemeClr val="accent1"/>
              </a:buClr>
              <a:buFont typeface="Courier New" pitchFamily="49" charset="0"/>
              <a:buChar char="o"/>
              <a:defRPr/>
            </a:pPr>
            <a:endParaRPr lang="it-IT" sz="1050" b="1" dirty="0" smtClean="0">
              <a:solidFill>
                <a:srgbClr val="C00000"/>
              </a:solidFill>
            </a:endParaRPr>
          </a:p>
        </p:txBody>
      </p:sp>
      <p:sp>
        <p:nvSpPr>
          <p:cNvPr id="35847" name="Segnaposto numero diapositiva 8"/>
          <p:cNvSpPr txBox="1">
            <a:spLocks/>
          </p:cNvSpPr>
          <p:nvPr/>
        </p:nvSpPr>
        <p:spPr bwMode="auto">
          <a:xfrm>
            <a:off x="3498850" y="6448425"/>
            <a:ext cx="2133600" cy="365125"/>
          </a:xfrm>
          <a:prstGeom prst="rect">
            <a:avLst/>
          </a:prstGeom>
          <a:noFill/>
          <a:ln w="9525">
            <a:noFill/>
            <a:miter lim="800000"/>
            <a:headEnd/>
            <a:tailEnd/>
          </a:ln>
        </p:spPr>
        <p:txBody>
          <a:bodyPr anchor="ctr"/>
          <a:lstStyle/>
          <a:p>
            <a:pPr algn="ctr"/>
            <a:fld id="{47EDFC3B-3322-405D-B7D7-CD38460ABCC5}" type="slidenum">
              <a:rPr lang="it-IT" sz="1100" b="1">
                <a:latin typeface="Calibri" pitchFamily="34" charset="0"/>
              </a:rPr>
              <a:pPr algn="ctr"/>
              <a:t>34</a:t>
            </a:fld>
            <a:endParaRPr lang="it-IT" sz="1100" b="1">
              <a:latin typeface="Calibri" pitchFamily="34" charset="0"/>
            </a:endParaRPr>
          </a:p>
        </p:txBody>
      </p:sp>
      <p:sp>
        <p:nvSpPr>
          <p:cNvPr id="8" name="Text Box 4"/>
          <p:cNvSpPr txBox="1">
            <a:spLocks noChangeArrowheads="1"/>
          </p:cNvSpPr>
          <p:nvPr/>
        </p:nvSpPr>
        <p:spPr bwMode="auto">
          <a:xfrm>
            <a:off x="755576" y="0"/>
            <a:ext cx="8388424" cy="584775"/>
          </a:xfrm>
          <a:prstGeom prst="rect">
            <a:avLst/>
          </a:prstGeom>
          <a:noFill/>
          <a:ln w="9525">
            <a:noFill/>
            <a:miter lim="800000"/>
            <a:headEnd/>
            <a:tailEnd/>
          </a:ln>
          <a:effectLst/>
        </p:spPr>
        <p:txBody>
          <a:bodyPr wrap="square">
            <a:spAutoFit/>
          </a:bodyPr>
          <a:lstStyle/>
          <a:p>
            <a:pPr algn="r" fontAlgn="auto">
              <a:spcBef>
                <a:spcPts val="0"/>
              </a:spcBef>
              <a:spcAft>
                <a:spcPts val="0"/>
              </a:spcAft>
              <a:defRPr/>
            </a:pPr>
            <a:r>
              <a:rPr lang="it-IT" sz="3200" b="1" dirty="0" smtClean="0">
                <a:solidFill>
                  <a:schemeClr val="bg1"/>
                </a:solidFill>
                <a:latin typeface="Calibri" pitchFamily="34" charset="0"/>
                <a:ea typeface="+mj-ea"/>
                <a:cs typeface="+mj-cs"/>
              </a:rPr>
              <a:t>Predisposizione offerta tecnica – </a:t>
            </a:r>
            <a:r>
              <a:rPr lang="it-IT" sz="3200" b="1" dirty="0" err="1" smtClean="0">
                <a:solidFill>
                  <a:schemeClr val="bg1"/>
                </a:solidFill>
                <a:latin typeface="Calibri" pitchFamily="34" charset="0"/>
                <a:ea typeface="+mj-ea"/>
                <a:cs typeface="+mj-cs"/>
              </a:rPr>
              <a:t>wrap</a:t>
            </a:r>
            <a:r>
              <a:rPr lang="it-IT" sz="3200" b="1" dirty="0" smtClean="0">
                <a:solidFill>
                  <a:schemeClr val="bg1"/>
                </a:solidFill>
                <a:latin typeface="Calibri" pitchFamily="34" charset="0"/>
                <a:ea typeface="+mj-ea"/>
                <a:cs typeface="+mj-cs"/>
              </a:rPr>
              <a:t> up</a:t>
            </a:r>
            <a:endParaRPr lang="it-IT" sz="3200" b="1" dirty="0">
              <a:solidFill>
                <a:schemeClr val="bg1"/>
              </a:solidFill>
              <a:latin typeface="Calibri" pitchFamily="34" charset="0"/>
              <a:ea typeface="+mj-ea"/>
              <a:cs typeface="+mj-cs"/>
            </a:endParaRPr>
          </a:p>
        </p:txBody>
      </p:sp>
    </p:spTree>
  </p:cSld>
  <p:clrMapOvr>
    <a:masterClrMapping/>
  </p:clrMapOvr>
  <p:transition advClick="0"/>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899592" y="2955925"/>
            <a:ext cx="7200800" cy="473075"/>
          </a:xfrm>
          <a:prstGeom prst="rect">
            <a:avLst/>
          </a:prstGeom>
          <a:solidFill>
            <a:srgbClr val="DDDDDD"/>
          </a:solidFill>
          <a:ln w="9525">
            <a:noFill/>
            <a:miter lim="800000"/>
            <a:headEnd/>
            <a:tailEnd/>
          </a:ln>
        </p:spPr>
        <p:txBody>
          <a:bodyPr wrap="none" anchor="ctr"/>
          <a:lstStyle/>
          <a:p>
            <a:endParaRPr lang="it-IT" sz="2300"/>
          </a:p>
        </p:txBody>
      </p:sp>
      <p:sp>
        <p:nvSpPr>
          <p:cNvPr id="5" name="Segnaposto contenuto 5"/>
          <p:cNvSpPr txBox="1">
            <a:spLocks/>
          </p:cNvSpPr>
          <p:nvPr/>
        </p:nvSpPr>
        <p:spPr bwMode="auto">
          <a:xfrm>
            <a:off x="1115616" y="980728"/>
            <a:ext cx="7858125" cy="4392488"/>
          </a:xfrm>
          <a:prstGeom prst="rect">
            <a:avLst/>
          </a:prstGeom>
          <a:noFill/>
          <a:ln w="9525">
            <a:noFill/>
            <a:miter lim="800000"/>
            <a:headEnd/>
            <a:tailEnd/>
          </a:ln>
        </p:spPr>
        <p:txBody>
          <a:bodyPr/>
          <a:lstStyle/>
          <a:p>
            <a:pPr marL="342900" indent="-342900">
              <a:lnSpc>
                <a:spcPct val="150000"/>
              </a:lnSpc>
              <a:spcBef>
                <a:spcPct val="20000"/>
              </a:spcBef>
              <a:buClr>
                <a:schemeClr val="accent1"/>
              </a:buClr>
              <a:defRPr/>
            </a:pPr>
            <a:r>
              <a:rPr lang="it-IT" sz="2800" b="1" dirty="0" smtClean="0">
                <a:solidFill>
                  <a:srgbClr val="C00000"/>
                </a:solidFill>
                <a:latin typeface="+mj-lt"/>
              </a:rPr>
              <a:t>La predisposizione delle offerte in una gara pubblica</a:t>
            </a:r>
          </a:p>
          <a:p>
            <a:pPr marL="342900" indent="-342900">
              <a:lnSpc>
                <a:spcPct val="150000"/>
              </a:lnSpc>
              <a:spcBef>
                <a:spcPct val="20000"/>
              </a:spcBef>
              <a:buClr>
                <a:schemeClr val="accent1"/>
              </a:buClr>
              <a:buFont typeface="Wingdings" pitchFamily="2" charset="2"/>
              <a:buChar char="q"/>
              <a:defRPr/>
            </a:pPr>
            <a:r>
              <a:rPr lang="it-IT" dirty="0" smtClean="0">
                <a:solidFill>
                  <a:srgbClr val="C00000"/>
                </a:solidFill>
                <a:latin typeface="+mn-lt"/>
              </a:rPr>
              <a:t>1 - Preliminari di offerta</a:t>
            </a:r>
          </a:p>
          <a:p>
            <a:pPr marL="342900" indent="-342900">
              <a:lnSpc>
                <a:spcPct val="150000"/>
              </a:lnSpc>
              <a:spcBef>
                <a:spcPct val="20000"/>
              </a:spcBef>
              <a:buClr>
                <a:schemeClr val="accent1"/>
              </a:buClr>
              <a:buFont typeface="Wingdings" pitchFamily="2" charset="2"/>
              <a:buChar char="q"/>
              <a:defRPr/>
            </a:pPr>
            <a:r>
              <a:rPr lang="it-IT" sz="1600" dirty="0" smtClean="0">
                <a:solidFill>
                  <a:srgbClr val="C00000"/>
                </a:solidFill>
              </a:rPr>
              <a:t>2 - Documentazione legale e amministrativa</a:t>
            </a:r>
          </a:p>
          <a:p>
            <a:pPr marL="342900" indent="-342900">
              <a:lnSpc>
                <a:spcPct val="150000"/>
              </a:lnSpc>
              <a:spcBef>
                <a:spcPct val="20000"/>
              </a:spcBef>
              <a:buClr>
                <a:schemeClr val="accent1"/>
              </a:buClr>
              <a:buFont typeface="Wingdings" pitchFamily="2" charset="2"/>
              <a:buChar char="q"/>
              <a:defRPr/>
            </a:pPr>
            <a:r>
              <a:rPr lang="it-IT" sz="1600" dirty="0" smtClean="0">
                <a:solidFill>
                  <a:srgbClr val="C00000"/>
                </a:solidFill>
              </a:rPr>
              <a:t>3 - Predisposizione offerta tecnica</a:t>
            </a:r>
          </a:p>
          <a:p>
            <a:pPr marL="342900" indent="-342900">
              <a:lnSpc>
                <a:spcPct val="150000"/>
              </a:lnSpc>
              <a:spcBef>
                <a:spcPct val="20000"/>
              </a:spcBef>
              <a:buClr>
                <a:schemeClr val="accent1"/>
              </a:buClr>
              <a:buFont typeface="Wingdings" pitchFamily="2" charset="2"/>
              <a:buChar char="q"/>
              <a:defRPr/>
            </a:pPr>
            <a:r>
              <a:rPr lang="it-IT" sz="1600" b="1" dirty="0" smtClean="0">
                <a:solidFill>
                  <a:srgbClr val="C00000"/>
                </a:solidFill>
              </a:rPr>
              <a:t>4 - Predisposizione offerta economica</a:t>
            </a:r>
          </a:p>
          <a:p>
            <a:pPr marL="342900" indent="-342900">
              <a:lnSpc>
                <a:spcPct val="150000"/>
              </a:lnSpc>
              <a:spcBef>
                <a:spcPct val="20000"/>
              </a:spcBef>
              <a:buClr>
                <a:schemeClr val="accent1"/>
              </a:buClr>
              <a:buFont typeface="Wingdings" pitchFamily="2" charset="2"/>
              <a:buChar char="q"/>
              <a:defRPr/>
            </a:pPr>
            <a:r>
              <a:rPr lang="it-IT" sz="1600" dirty="0" smtClean="0">
                <a:solidFill>
                  <a:srgbClr val="C00000"/>
                </a:solidFill>
              </a:rPr>
              <a:t>5 - La </a:t>
            </a:r>
            <a:r>
              <a:rPr lang="it-IT" sz="1600" dirty="0" err="1" smtClean="0">
                <a:solidFill>
                  <a:srgbClr val="C00000"/>
                </a:solidFill>
              </a:rPr>
              <a:t>review</a:t>
            </a:r>
            <a:r>
              <a:rPr lang="it-IT" sz="1600" dirty="0" smtClean="0">
                <a:solidFill>
                  <a:srgbClr val="C00000"/>
                </a:solidFill>
              </a:rPr>
              <a:t> e il riesame dell’offerta tecnica</a:t>
            </a:r>
          </a:p>
          <a:p>
            <a:pPr marL="342900" indent="-342900">
              <a:lnSpc>
                <a:spcPct val="150000"/>
              </a:lnSpc>
              <a:spcBef>
                <a:spcPct val="20000"/>
              </a:spcBef>
              <a:buClr>
                <a:schemeClr val="accent1"/>
              </a:buClr>
              <a:buFont typeface="Wingdings" pitchFamily="2" charset="2"/>
              <a:buChar char="q"/>
              <a:defRPr/>
            </a:pPr>
            <a:r>
              <a:rPr lang="it-IT" sz="1600" dirty="0" smtClean="0">
                <a:solidFill>
                  <a:srgbClr val="C00000"/>
                </a:solidFill>
              </a:rPr>
              <a:t>6 - La chiusura</a:t>
            </a:r>
          </a:p>
          <a:p>
            <a:pPr marL="342900" indent="-342900">
              <a:lnSpc>
                <a:spcPct val="150000"/>
              </a:lnSpc>
              <a:spcBef>
                <a:spcPct val="20000"/>
              </a:spcBef>
              <a:buClr>
                <a:schemeClr val="accent1"/>
              </a:buClr>
              <a:defRPr/>
            </a:pPr>
            <a:endParaRPr lang="it-IT" sz="1600" b="1" dirty="0" smtClean="0">
              <a:solidFill>
                <a:srgbClr val="C00000"/>
              </a:solidFill>
            </a:endParaRPr>
          </a:p>
          <a:p>
            <a:pPr marL="342900" indent="-342900">
              <a:lnSpc>
                <a:spcPct val="150000"/>
              </a:lnSpc>
              <a:spcBef>
                <a:spcPct val="20000"/>
              </a:spcBef>
              <a:buClr>
                <a:schemeClr val="accent1"/>
              </a:buClr>
              <a:buFont typeface="Wingdings" pitchFamily="2" charset="2"/>
              <a:buChar char="q"/>
              <a:defRPr/>
            </a:pPr>
            <a:endParaRPr lang="it-IT" sz="1600" b="1" dirty="0" smtClean="0">
              <a:solidFill>
                <a:srgbClr val="C00000"/>
              </a:solidFill>
            </a:endParaRPr>
          </a:p>
          <a:p>
            <a:pPr marL="342900" indent="-342900">
              <a:lnSpc>
                <a:spcPct val="150000"/>
              </a:lnSpc>
              <a:spcBef>
                <a:spcPct val="20000"/>
              </a:spcBef>
              <a:buClr>
                <a:schemeClr val="accent1"/>
              </a:buClr>
              <a:buFont typeface="Wingdings" pitchFamily="2" charset="2"/>
              <a:buChar char="q"/>
              <a:defRPr/>
            </a:pPr>
            <a:endParaRPr lang="it-IT" sz="1600" b="1" dirty="0" smtClean="0">
              <a:solidFill>
                <a:srgbClr val="C00000"/>
              </a:solidFill>
            </a:endParaRPr>
          </a:p>
        </p:txBody>
      </p:sp>
      <p:sp>
        <p:nvSpPr>
          <p:cNvPr id="8" name="Text Box 4"/>
          <p:cNvSpPr txBox="1">
            <a:spLocks noChangeArrowheads="1"/>
          </p:cNvSpPr>
          <p:nvPr/>
        </p:nvSpPr>
        <p:spPr bwMode="auto">
          <a:xfrm>
            <a:off x="4355976" y="0"/>
            <a:ext cx="4103265" cy="584775"/>
          </a:xfrm>
          <a:prstGeom prst="rect">
            <a:avLst/>
          </a:prstGeom>
          <a:noFill/>
          <a:ln w="9525">
            <a:noFill/>
            <a:miter lim="800000"/>
            <a:headEnd/>
            <a:tailEnd/>
          </a:ln>
          <a:effectLst/>
        </p:spPr>
        <p:txBody>
          <a:bodyPr wrap="square">
            <a:spAutoFit/>
          </a:bodyPr>
          <a:lstStyle/>
          <a:p>
            <a:pPr algn="r" fontAlgn="auto">
              <a:spcBef>
                <a:spcPts val="0"/>
              </a:spcBef>
              <a:spcAft>
                <a:spcPts val="0"/>
              </a:spcAft>
              <a:defRPr/>
            </a:pPr>
            <a:r>
              <a:rPr lang="it-IT" sz="3200" b="1" dirty="0">
                <a:solidFill>
                  <a:schemeClr val="bg1"/>
                </a:solidFill>
                <a:latin typeface="Calibri" pitchFamily="34" charset="0"/>
                <a:ea typeface="+mj-ea"/>
                <a:cs typeface="+mj-cs"/>
              </a:rPr>
              <a:t>Agenda</a:t>
            </a:r>
          </a:p>
        </p:txBody>
      </p:sp>
      <p:sp>
        <p:nvSpPr>
          <p:cNvPr id="35847" name="Segnaposto numero diapositiva 8"/>
          <p:cNvSpPr txBox="1">
            <a:spLocks/>
          </p:cNvSpPr>
          <p:nvPr/>
        </p:nvSpPr>
        <p:spPr bwMode="auto">
          <a:xfrm>
            <a:off x="3498850" y="6448425"/>
            <a:ext cx="2133600" cy="365125"/>
          </a:xfrm>
          <a:prstGeom prst="rect">
            <a:avLst/>
          </a:prstGeom>
          <a:noFill/>
          <a:ln w="9525">
            <a:noFill/>
            <a:miter lim="800000"/>
            <a:headEnd/>
            <a:tailEnd/>
          </a:ln>
        </p:spPr>
        <p:txBody>
          <a:bodyPr anchor="ctr"/>
          <a:lstStyle/>
          <a:p>
            <a:pPr algn="ctr"/>
            <a:fld id="{47EDFC3B-3322-405D-B7D7-CD38460ABCC5}" type="slidenum">
              <a:rPr lang="it-IT" sz="1100" b="1">
                <a:latin typeface="Calibri" pitchFamily="34" charset="0"/>
              </a:rPr>
              <a:pPr algn="ctr"/>
              <a:t>35</a:t>
            </a:fld>
            <a:endParaRPr lang="it-IT" sz="1100" b="1">
              <a:latin typeface="Calibri" pitchFamily="34" charset="0"/>
            </a:endParaRPr>
          </a:p>
        </p:txBody>
      </p:sp>
      <p:pic>
        <p:nvPicPr>
          <p:cNvPr id="7" name="Picture 5" descr="C:\Documents and Settings\Administrator\Impostazioni locali\Temporary Internet Files\Content.IE5\TN5QXFU0\MC900326184[1].wmf"/>
          <p:cNvPicPr>
            <a:picLocks noChangeAspect="1" noChangeArrowheads="1"/>
          </p:cNvPicPr>
          <p:nvPr/>
        </p:nvPicPr>
        <p:blipFill>
          <a:blip r:embed="rId3" cstate="print"/>
          <a:srcRect/>
          <a:stretch>
            <a:fillRect/>
          </a:stretch>
        </p:blipFill>
        <p:spPr bwMode="auto">
          <a:xfrm>
            <a:off x="323528" y="1124744"/>
            <a:ext cx="648072" cy="683241"/>
          </a:xfrm>
          <a:prstGeom prst="rect">
            <a:avLst/>
          </a:prstGeom>
          <a:noFill/>
        </p:spPr>
      </p:pic>
    </p:spTree>
  </p:cSld>
  <p:clrMapOvr>
    <a:masterClrMapping/>
  </p:clrMapOvr>
  <p:transition advClick="0"/>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contenuto 5"/>
          <p:cNvSpPr txBox="1">
            <a:spLocks/>
          </p:cNvSpPr>
          <p:nvPr/>
        </p:nvSpPr>
        <p:spPr bwMode="auto">
          <a:xfrm>
            <a:off x="26243" y="620688"/>
            <a:ext cx="9117757" cy="432048"/>
          </a:xfrm>
          <a:prstGeom prst="rect">
            <a:avLst/>
          </a:prstGeom>
          <a:noFill/>
          <a:ln w="9525">
            <a:noFill/>
            <a:miter lim="800000"/>
            <a:headEnd/>
            <a:tailEnd/>
          </a:ln>
        </p:spPr>
        <p:txBody>
          <a:bodyPr/>
          <a:lstStyle/>
          <a:p>
            <a:pPr marL="725488" indent="-342900" algn="ctr">
              <a:spcBef>
                <a:spcPct val="20000"/>
              </a:spcBef>
              <a:buClr>
                <a:schemeClr val="accent1"/>
              </a:buClr>
              <a:defRPr/>
            </a:pPr>
            <a:r>
              <a:rPr lang="it-IT" sz="2800" b="1" dirty="0" smtClean="0">
                <a:solidFill>
                  <a:srgbClr val="C00000"/>
                </a:solidFill>
                <a:latin typeface="+mn-lt"/>
              </a:rPr>
              <a:t>Il </a:t>
            </a:r>
            <a:r>
              <a:rPr lang="it-IT" sz="2800" b="1" dirty="0" err="1" smtClean="0">
                <a:solidFill>
                  <a:srgbClr val="C00000"/>
                </a:solidFill>
                <a:latin typeface="+mn-lt"/>
              </a:rPr>
              <a:t>cost</a:t>
            </a:r>
            <a:r>
              <a:rPr lang="it-IT" sz="2800" b="1" dirty="0" smtClean="0">
                <a:solidFill>
                  <a:srgbClr val="C00000"/>
                </a:solidFill>
                <a:latin typeface="+mn-lt"/>
              </a:rPr>
              <a:t> </a:t>
            </a:r>
            <a:r>
              <a:rPr lang="it-IT" sz="2800" b="1" dirty="0" err="1" smtClean="0">
                <a:solidFill>
                  <a:srgbClr val="C00000"/>
                </a:solidFill>
                <a:latin typeface="+mn-lt"/>
              </a:rPr>
              <a:t>model</a:t>
            </a:r>
            <a:endParaRPr lang="it-IT" sz="1050" b="1" dirty="0" smtClean="0">
              <a:solidFill>
                <a:srgbClr val="C00000"/>
              </a:solidFill>
            </a:endParaRPr>
          </a:p>
        </p:txBody>
      </p:sp>
      <p:sp>
        <p:nvSpPr>
          <p:cNvPr id="35847" name="Segnaposto numero diapositiva 8"/>
          <p:cNvSpPr txBox="1">
            <a:spLocks/>
          </p:cNvSpPr>
          <p:nvPr/>
        </p:nvSpPr>
        <p:spPr bwMode="auto">
          <a:xfrm>
            <a:off x="3498850" y="6448425"/>
            <a:ext cx="2133600" cy="365125"/>
          </a:xfrm>
          <a:prstGeom prst="rect">
            <a:avLst/>
          </a:prstGeom>
          <a:noFill/>
          <a:ln w="9525">
            <a:noFill/>
            <a:miter lim="800000"/>
            <a:headEnd/>
            <a:tailEnd/>
          </a:ln>
        </p:spPr>
        <p:txBody>
          <a:bodyPr anchor="ctr"/>
          <a:lstStyle/>
          <a:p>
            <a:pPr algn="ctr"/>
            <a:fld id="{47EDFC3B-3322-405D-B7D7-CD38460ABCC5}" type="slidenum">
              <a:rPr lang="it-IT" sz="1100" b="1">
                <a:latin typeface="Calibri" pitchFamily="34" charset="0"/>
              </a:rPr>
              <a:pPr algn="ctr"/>
              <a:t>36</a:t>
            </a:fld>
            <a:endParaRPr lang="it-IT" sz="1100" b="1">
              <a:latin typeface="Calibri" pitchFamily="34" charset="0"/>
            </a:endParaRPr>
          </a:p>
        </p:txBody>
      </p:sp>
      <p:sp>
        <p:nvSpPr>
          <p:cNvPr id="6" name="Text Box 4"/>
          <p:cNvSpPr txBox="1">
            <a:spLocks noChangeArrowheads="1"/>
          </p:cNvSpPr>
          <p:nvPr/>
        </p:nvSpPr>
        <p:spPr bwMode="auto">
          <a:xfrm>
            <a:off x="2483768" y="0"/>
            <a:ext cx="6660232" cy="584775"/>
          </a:xfrm>
          <a:prstGeom prst="rect">
            <a:avLst/>
          </a:prstGeom>
          <a:noFill/>
          <a:ln w="9525">
            <a:noFill/>
            <a:miter lim="800000"/>
            <a:headEnd/>
            <a:tailEnd/>
          </a:ln>
          <a:effectLst/>
        </p:spPr>
        <p:txBody>
          <a:bodyPr wrap="square">
            <a:spAutoFit/>
          </a:bodyPr>
          <a:lstStyle/>
          <a:p>
            <a:pPr algn="r" fontAlgn="auto">
              <a:spcBef>
                <a:spcPts val="0"/>
              </a:spcBef>
              <a:spcAft>
                <a:spcPts val="0"/>
              </a:spcAft>
              <a:defRPr/>
            </a:pPr>
            <a:r>
              <a:rPr lang="it-IT" sz="3200" b="1" dirty="0" smtClean="0">
                <a:solidFill>
                  <a:schemeClr val="bg1"/>
                </a:solidFill>
                <a:latin typeface="Calibri" pitchFamily="34" charset="0"/>
                <a:ea typeface="+mj-ea"/>
                <a:cs typeface="+mj-cs"/>
              </a:rPr>
              <a:t>Predisposizione offerta economica</a:t>
            </a:r>
            <a:endParaRPr lang="it-IT" sz="3200" b="1" dirty="0">
              <a:solidFill>
                <a:schemeClr val="bg1"/>
              </a:solidFill>
              <a:latin typeface="Calibri" pitchFamily="34" charset="0"/>
              <a:ea typeface="+mj-ea"/>
              <a:cs typeface="+mj-cs"/>
            </a:endParaRPr>
          </a:p>
        </p:txBody>
      </p:sp>
      <p:sp>
        <p:nvSpPr>
          <p:cNvPr id="35841" name="Rectangle 1"/>
          <p:cNvSpPr>
            <a:spLocks noChangeArrowheads="1"/>
          </p:cNvSpPr>
          <p:nvPr/>
        </p:nvSpPr>
        <p:spPr bwMode="auto">
          <a:xfrm>
            <a:off x="251520" y="1340768"/>
            <a:ext cx="8568952" cy="480131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it-IT" dirty="0" smtClean="0">
                <a:solidFill>
                  <a:srgbClr val="000000"/>
                </a:solidFill>
                <a:latin typeface="+mn-lt"/>
                <a:ea typeface="Calibri" pitchFamily="34" charset="0"/>
                <a:cs typeface="Arial" pitchFamily="34" charset="0"/>
              </a:rPr>
              <a:t>Il Bid Manager predispone l’Offerta Economica, supportato dal Responsabile del Delivery  e dal Controller di BU.</a:t>
            </a:r>
          </a:p>
          <a:p>
            <a:pPr marL="0" marR="0" lvl="0" indent="0" algn="l" defTabSz="914400" rtl="0" eaLnBrk="0" fontAlgn="base" latinLnBrk="0" hangingPunct="0">
              <a:lnSpc>
                <a:spcPct val="100000"/>
              </a:lnSpc>
              <a:spcBef>
                <a:spcPct val="0"/>
              </a:spcBef>
              <a:spcAft>
                <a:spcPct val="0"/>
              </a:spcAft>
              <a:buClrTx/>
              <a:buSzTx/>
              <a:buFontTx/>
              <a:buNone/>
              <a:tabLst/>
            </a:pPr>
            <a:r>
              <a:rPr lang="it-IT" dirty="0" smtClean="0">
                <a:solidFill>
                  <a:srgbClr val="000000"/>
                </a:solidFill>
                <a:latin typeface="+mn-lt"/>
                <a:ea typeface="Calibri" pitchFamily="34" charset="0"/>
                <a:cs typeface="Arial" pitchFamily="34" charset="0"/>
              </a:rPr>
              <a:t>Al fine di assicurare una migliore valutazione della redditività attesa, il Bid Manager deve predisporre il “</a:t>
            </a:r>
            <a:r>
              <a:rPr lang="it-IT" dirty="0" err="1" smtClean="0">
                <a:solidFill>
                  <a:srgbClr val="000000"/>
                </a:solidFill>
                <a:latin typeface="+mn-lt"/>
                <a:ea typeface="Calibri" pitchFamily="34" charset="0"/>
                <a:cs typeface="Arial" pitchFamily="34" charset="0"/>
              </a:rPr>
              <a:t>Cost</a:t>
            </a:r>
            <a:r>
              <a:rPr lang="it-IT" dirty="0" smtClean="0">
                <a:solidFill>
                  <a:srgbClr val="000000"/>
                </a:solidFill>
                <a:latin typeface="+mn-lt"/>
                <a:ea typeface="Calibri" pitchFamily="34" charset="0"/>
                <a:cs typeface="Arial" pitchFamily="34" charset="0"/>
              </a:rPr>
              <a:t> </a:t>
            </a:r>
            <a:r>
              <a:rPr lang="it-IT" dirty="0" err="1" smtClean="0">
                <a:solidFill>
                  <a:srgbClr val="000000"/>
                </a:solidFill>
                <a:latin typeface="+mn-lt"/>
                <a:ea typeface="Calibri" pitchFamily="34" charset="0"/>
                <a:cs typeface="Arial" pitchFamily="34" charset="0"/>
              </a:rPr>
              <a:t>Model</a:t>
            </a:r>
            <a:r>
              <a:rPr lang="it-IT" dirty="0" smtClean="0">
                <a:solidFill>
                  <a:srgbClr val="000000"/>
                </a:solidFill>
                <a:latin typeface="+mn-lt"/>
                <a:ea typeface="Calibri" pitchFamily="34" charset="0"/>
                <a:cs typeface="Arial" pitchFamily="34" charset="0"/>
              </a:rPr>
              <a:t>” ovvero un modello che permetta di determinare un conto economico della commessa nonché indicatori di natura finanziaria.</a:t>
            </a:r>
          </a:p>
          <a:p>
            <a:pPr marL="0" marR="0" lvl="0" indent="0" algn="l" defTabSz="914400" rtl="0" eaLnBrk="0" fontAlgn="base" latinLnBrk="0" hangingPunct="0">
              <a:lnSpc>
                <a:spcPct val="100000"/>
              </a:lnSpc>
              <a:spcBef>
                <a:spcPct val="0"/>
              </a:spcBef>
              <a:spcAft>
                <a:spcPct val="0"/>
              </a:spcAft>
              <a:buClrTx/>
              <a:buSzTx/>
              <a:buFontTx/>
              <a:buNone/>
              <a:tabLst/>
            </a:pPr>
            <a:r>
              <a:rPr lang="it-IT" dirty="0" smtClean="0">
                <a:solidFill>
                  <a:srgbClr val="000000"/>
                </a:solidFill>
                <a:latin typeface="+mn-lt"/>
                <a:ea typeface="Calibri" pitchFamily="34" charset="0"/>
                <a:cs typeface="Arial" pitchFamily="34" charset="0"/>
              </a:rPr>
              <a:t>La predisposizione del </a:t>
            </a:r>
            <a:r>
              <a:rPr lang="it-IT" dirty="0" err="1" smtClean="0">
                <a:solidFill>
                  <a:srgbClr val="000000"/>
                </a:solidFill>
                <a:latin typeface="+mn-lt"/>
                <a:ea typeface="Calibri" pitchFamily="34" charset="0"/>
                <a:cs typeface="Arial" pitchFamily="34" charset="0"/>
              </a:rPr>
              <a:t>Cost</a:t>
            </a:r>
            <a:r>
              <a:rPr lang="it-IT" dirty="0" smtClean="0">
                <a:solidFill>
                  <a:srgbClr val="000000"/>
                </a:solidFill>
                <a:latin typeface="+mn-lt"/>
                <a:ea typeface="Calibri" pitchFamily="34" charset="0"/>
                <a:cs typeface="Arial" pitchFamily="34" charset="0"/>
              </a:rPr>
              <a:t> </a:t>
            </a:r>
            <a:r>
              <a:rPr lang="it-IT" dirty="0" err="1" smtClean="0">
                <a:solidFill>
                  <a:srgbClr val="000000"/>
                </a:solidFill>
                <a:latin typeface="+mn-lt"/>
                <a:ea typeface="Calibri" pitchFamily="34" charset="0"/>
                <a:cs typeface="Arial" pitchFamily="34" charset="0"/>
              </a:rPr>
              <a:t>Model</a:t>
            </a:r>
            <a:r>
              <a:rPr lang="it-IT" dirty="0" smtClean="0">
                <a:solidFill>
                  <a:srgbClr val="000000"/>
                </a:solidFill>
                <a:latin typeface="+mn-lt"/>
                <a:ea typeface="Calibri" pitchFamily="34" charset="0"/>
                <a:cs typeface="Arial" pitchFamily="34" charset="0"/>
              </a:rPr>
              <a:t> deve essere effettuata per ogni nuova offerta presentata, sia essa riferita alla possibile acquisizione di un nuovo contratto, all’estensione di attività e/o alla modifica dei corrispettivi in riferimento ad un contratto esistente.</a:t>
            </a:r>
          </a:p>
          <a:p>
            <a:pPr marL="0" marR="0" lvl="0" indent="0" algn="l" defTabSz="914400" rtl="0" eaLnBrk="0" fontAlgn="base" latinLnBrk="0" hangingPunct="0">
              <a:lnSpc>
                <a:spcPct val="100000"/>
              </a:lnSpc>
              <a:spcBef>
                <a:spcPct val="0"/>
              </a:spcBef>
              <a:spcAft>
                <a:spcPct val="0"/>
              </a:spcAft>
              <a:buClrTx/>
              <a:buSzTx/>
              <a:buFontTx/>
              <a:buNone/>
              <a:tabLst/>
            </a:pPr>
            <a:endParaRPr lang="it-IT" dirty="0" smtClean="0">
              <a:solidFill>
                <a:srgbClr val="000000"/>
              </a:solidFill>
              <a:latin typeface="+mn-lt"/>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it-IT" dirty="0" smtClean="0">
                <a:solidFill>
                  <a:srgbClr val="000000"/>
                </a:solidFill>
                <a:latin typeface="+mn-lt"/>
                <a:ea typeface="Calibri" pitchFamily="34" charset="0"/>
                <a:cs typeface="Arial" pitchFamily="34" charset="0"/>
              </a:rPr>
              <a:t>Il </a:t>
            </a:r>
            <a:r>
              <a:rPr lang="it-IT" dirty="0" err="1" smtClean="0">
                <a:solidFill>
                  <a:srgbClr val="000000"/>
                </a:solidFill>
                <a:latin typeface="+mn-lt"/>
                <a:ea typeface="Calibri" pitchFamily="34" charset="0"/>
                <a:cs typeface="Arial" pitchFamily="34" charset="0"/>
              </a:rPr>
              <a:t>Cost</a:t>
            </a:r>
            <a:r>
              <a:rPr lang="it-IT" dirty="0" smtClean="0">
                <a:solidFill>
                  <a:srgbClr val="000000"/>
                </a:solidFill>
                <a:latin typeface="+mn-lt"/>
                <a:ea typeface="Calibri" pitchFamily="34" charset="0"/>
                <a:cs typeface="Arial" pitchFamily="34" charset="0"/>
              </a:rPr>
              <a:t> </a:t>
            </a:r>
            <a:r>
              <a:rPr lang="it-IT" dirty="0" err="1" smtClean="0">
                <a:solidFill>
                  <a:srgbClr val="000000"/>
                </a:solidFill>
                <a:latin typeface="+mn-lt"/>
                <a:ea typeface="Calibri" pitchFamily="34" charset="0"/>
                <a:cs typeface="Arial" pitchFamily="34" charset="0"/>
              </a:rPr>
              <a:t>Model</a:t>
            </a:r>
            <a:r>
              <a:rPr lang="it-IT" dirty="0" smtClean="0">
                <a:solidFill>
                  <a:srgbClr val="000000"/>
                </a:solidFill>
                <a:latin typeface="+mn-lt"/>
                <a:ea typeface="Calibri" pitchFamily="34" charset="0"/>
                <a:cs typeface="Arial" pitchFamily="34" charset="0"/>
              </a:rPr>
              <a:t> ha una struttura definita dagli standard aziendali, ma devono  sempre essere riportate:</a:t>
            </a:r>
          </a:p>
          <a:p>
            <a:pPr marL="173038" marR="0" lvl="0" indent="-173038" algn="l" defTabSz="914400" rtl="0" eaLnBrk="0" fontAlgn="base" latinLnBrk="0" hangingPunct="0">
              <a:lnSpc>
                <a:spcPct val="100000"/>
              </a:lnSpc>
              <a:spcBef>
                <a:spcPct val="0"/>
              </a:spcBef>
              <a:spcAft>
                <a:spcPct val="0"/>
              </a:spcAft>
              <a:buClrTx/>
              <a:buSzTx/>
              <a:buFont typeface="Arial" pitchFamily="34" charset="0"/>
              <a:buChar char="•"/>
              <a:tabLst/>
            </a:pPr>
            <a:r>
              <a:rPr lang="en-US" dirty="0" smtClean="0">
                <a:solidFill>
                  <a:srgbClr val="000000"/>
                </a:solidFill>
                <a:latin typeface="+mn-lt"/>
                <a:ea typeface="Calibri" pitchFamily="34" charset="0"/>
                <a:cs typeface="Arial" pitchFamily="34" charset="0"/>
              </a:rPr>
              <a:t> </a:t>
            </a:r>
            <a:r>
              <a:rPr lang="it-IT" dirty="0" smtClean="0">
                <a:solidFill>
                  <a:srgbClr val="000000"/>
                </a:solidFill>
                <a:latin typeface="+mn-lt"/>
                <a:ea typeface="Calibri" pitchFamily="34" charset="0"/>
                <a:cs typeface="Arial" pitchFamily="34" charset="0"/>
              </a:rPr>
              <a:t>le partnership dell’eventuale RTI, le percentuali e le attività di competenza della Struttura di Business;</a:t>
            </a:r>
          </a:p>
          <a:p>
            <a:pPr marL="173038" marR="0" lvl="0" indent="-173038" algn="l" defTabSz="914400" rtl="0" eaLnBrk="0" fontAlgn="base" latinLnBrk="0" hangingPunct="0">
              <a:lnSpc>
                <a:spcPct val="100000"/>
              </a:lnSpc>
              <a:spcBef>
                <a:spcPct val="0"/>
              </a:spcBef>
              <a:spcAft>
                <a:spcPct val="0"/>
              </a:spcAft>
              <a:buClrTx/>
              <a:buSzTx/>
              <a:buFont typeface="Arial" pitchFamily="34" charset="0"/>
              <a:buChar char="•"/>
              <a:tabLst/>
            </a:pPr>
            <a:r>
              <a:rPr lang="it-IT" dirty="0" smtClean="0">
                <a:solidFill>
                  <a:srgbClr val="000000"/>
                </a:solidFill>
                <a:latin typeface="+mn-lt"/>
                <a:ea typeface="Calibri" pitchFamily="34" charset="0"/>
                <a:cs typeface="Arial" pitchFamily="34" charset="0"/>
              </a:rPr>
              <a:t>la percentuale di subappalto ammessa e quella offerta in base alla articolazione dell’RTI;</a:t>
            </a:r>
          </a:p>
          <a:p>
            <a:pPr marL="173038" marR="0" lvl="0" indent="-173038" algn="l" defTabSz="914400" rtl="0" eaLnBrk="0" fontAlgn="base" latinLnBrk="0" hangingPunct="0">
              <a:lnSpc>
                <a:spcPct val="100000"/>
              </a:lnSpc>
              <a:spcBef>
                <a:spcPct val="0"/>
              </a:spcBef>
              <a:spcAft>
                <a:spcPct val="0"/>
              </a:spcAft>
              <a:buClrTx/>
              <a:buSzTx/>
              <a:buFont typeface="Arial" pitchFamily="34" charset="0"/>
              <a:buChar char="•"/>
              <a:tabLst/>
            </a:pPr>
            <a:r>
              <a:rPr lang="it-IT" dirty="0" smtClean="0">
                <a:solidFill>
                  <a:srgbClr val="000000"/>
                </a:solidFill>
                <a:latin typeface="+mn-lt"/>
                <a:ea typeface="Calibri" pitchFamily="34" charset="0"/>
                <a:cs typeface="Arial" pitchFamily="34" charset="0"/>
              </a:rPr>
              <a:t>l’elenco degli eventuali fornitori che verranno dichiarati in offerta in subappalto ovvero obbligati per vincoli tecnologici o per altri vincoli, e le motivazioni relative alla loro scelta.</a:t>
            </a:r>
            <a:endParaRPr kumimoji="0" lang="it-IT" sz="1800" b="0" i="0" u="none" strike="noStrike" cap="none" normalizeH="0" baseline="0" dirty="0" smtClean="0">
              <a:ln>
                <a:noFill/>
              </a:ln>
              <a:solidFill>
                <a:schemeClr val="tx1"/>
              </a:solidFill>
              <a:effectLst/>
              <a:latin typeface="Arial" pitchFamily="34" charset="0"/>
            </a:endParaRPr>
          </a:p>
        </p:txBody>
      </p:sp>
    </p:spTree>
  </p:cSld>
  <p:clrMapOvr>
    <a:masterClrMapping/>
  </p:clrMapOvr>
  <p:transition advClick="0"/>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contenuto 5"/>
          <p:cNvSpPr txBox="1">
            <a:spLocks/>
          </p:cNvSpPr>
          <p:nvPr/>
        </p:nvSpPr>
        <p:spPr bwMode="auto">
          <a:xfrm>
            <a:off x="26243" y="620688"/>
            <a:ext cx="9117757" cy="504056"/>
          </a:xfrm>
          <a:prstGeom prst="rect">
            <a:avLst/>
          </a:prstGeom>
          <a:noFill/>
          <a:ln w="9525">
            <a:noFill/>
            <a:miter lim="800000"/>
            <a:headEnd/>
            <a:tailEnd/>
          </a:ln>
        </p:spPr>
        <p:txBody>
          <a:bodyPr/>
          <a:lstStyle/>
          <a:p>
            <a:pPr marL="725488" indent="-342900" algn="ctr">
              <a:spcBef>
                <a:spcPct val="20000"/>
              </a:spcBef>
              <a:buClr>
                <a:schemeClr val="accent1"/>
              </a:buClr>
              <a:defRPr/>
            </a:pPr>
            <a:r>
              <a:rPr lang="it-IT" sz="2800" b="1" dirty="0" smtClean="0">
                <a:solidFill>
                  <a:srgbClr val="C00000"/>
                </a:solidFill>
                <a:latin typeface="+mn-lt"/>
              </a:rPr>
              <a:t>Valutazione dei costi - </a:t>
            </a:r>
            <a:r>
              <a:rPr lang="it-IT" sz="2000" b="1" dirty="0" smtClean="0">
                <a:solidFill>
                  <a:srgbClr val="C00000"/>
                </a:solidFill>
                <a:latin typeface="+mn-lt"/>
              </a:rPr>
              <a:t>Impegno risorse</a:t>
            </a:r>
            <a:endParaRPr lang="it-IT" sz="2800" b="1" dirty="0" smtClean="0">
              <a:solidFill>
                <a:srgbClr val="C00000"/>
              </a:solidFill>
              <a:latin typeface="+mn-lt"/>
            </a:endParaRPr>
          </a:p>
        </p:txBody>
      </p:sp>
      <p:sp>
        <p:nvSpPr>
          <p:cNvPr id="35847" name="Segnaposto numero diapositiva 8"/>
          <p:cNvSpPr txBox="1">
            <a:spLocks/>
          </p:cNvSpPr>
          <p:nvPr/>
        </p:nvSpPr>
        <p:spPr bwMode="auto">
          <a:xfrm>
            <a:off x="3498850" y="6448425"/>
            <a:ext cx="2133600" cy="365125"/>
          </a:xfrm>
          <a:prstGeom prst="rect">
            <a:avLst/>
          </a:prstGeom>
          <a:noFill/>
          <a:ln w="9525">
            <a:noFill/>
            <a:miter lim="800000"/>
            <a:headEnd/>
            <a:tailEnd/>
          </a:ln>
        </p:spPr>
        <p:txBody>
          <a:bodyPr anchor="ctr"/>
          <a:lstStyle/>
          <a:p>
            <a:pPr algn="ctr"/>
            <a:fld id="{47EDFC3B-3322-405D-B7D7-CD38460ABCC5}" type="slidenum">
              <a:rPr lang="it-IT" sz="1100" b="1">
                <a:latin typeface="Calibri" pitchFamily="34" charset="0"/>
              </a:rPr>
              <a:pPr algn="ctr"/>
              <a:t>37</a:t>
            </a:fld>
            <a:endParaRPr lang="it-IT" sz="1100" b="1">
              <a:latin typeface="Calibri" pitchFamily="34" charset="0"/>
            </a:endParaRPr>
          </a:p>
        </p:txBody>
      </p:sp>
      <p:sp>
        <p:nvSpPr>
          <p:cNvPr id="6" name="Text Box 4"/>
          <p:cNvSpPr txBox="1">
            <a:spLocks noChangeArrowheads="1"/>
          </p:cNvSpPr>
          <p:nvPr/>
        </p:nvSpPr>
        <p:spPr bwMode="auto">
          <a:xfrm>
            <a:off x="2483768" y="0"/>
            <a:ext cx="6660232" cy="584775"/>
          </a:xfrm>
          <a:prstGeom prst="rect">
            <a:avLst/>
          </a:prstGeom>
          <a:noFill/>
          <a:ln w="9525">
            <a:noFill/>
            <a:miter lim="800000"/>
            <a:headEnd/>
            <a:tailEnd/>
          </a:ln>
          <a:effectLst/>
        </p:spPr>
        <p:txBody>
          <a:bodyPr wrap="square">
            <a:spAutoFit/>
          </a:bodyPr>
          <a:lstStyle/>
          <a:p>
            <a:pPr algn="r" fontAlgn="auto">
              <a:spcBef>
                <a:spcPts val="0"/>
              </a:spcBef>
              <a:spcAft>
                <a:spcPts val="0"/>
              </a:spcAft>
              <a:defRPr/>
            </a:pPr>
            <a:r>
              <a:rPr lang="it-IT" sz="3200" b="1" dirty="0" smtClean="0">
                <a:solidFill>
                  <a:schemeClr val="bg1"/>
                </a:solidFill>
                <a:latin typeface="Calibri" pitchFamily="34" charset="0"/>
                <a:ea typeface="+mj-ea"/>
                <a:cs typeface="+mj-cs"/>
              </a:rPr>
              <a:t>Predisposizione offerta economica</a:t>
            </a:r>
            <a:endParaRPr lang="it-IT" sz="3200" b="1" dirty="0">
              <a:solidFill>
                <a:schemeClr val="bg1"/>
              </a:solidFill>
              <a:latin typeface="Calibri" pitchFamily="34" charset="0"/>
              <a:ea typeface="+mj-ea"/>
              <a:cs typeface="+mj-cs"/>
            </a:endParaRPr>
          </a:p>
        </p:txBody>
      </p:sp>
      <p:sp>
        <p:nvSpPr>
          <p:cNvPr id="7" name="Rettangolo 6"/>
          <p:cNvSpPr/>
          <p:nvPr/>
        </p:nvSpPr>
        <p:spPr>
          <a:xfrm>
            <a:off x="5004048" y="5662989"/>
            <a:ext cx="3888432" cy="646331"/>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it-IT" dirty="0" smtClean="0">
                <a:solidFill>
                  <a:schemeClr val="dk1"/>
                </a:solidFill>
                <a:latin typeface="Agency FB" pitchFamily="34" charset="0"/>
              </a:rPr>
              <a:t>Chi è in grado di stabilire quando deve usare forze minori, e quando maggiori, riuscirà vittorioso.</a:t>
            </a:r>
          </a:p>
        </p:txBody>
      </p:sp>
      <p:sp>
        <p:nvSpPr>
          <p:cNvPr id="9" name="Rectangle 4"/>
          <p:cNvSpPr>
            <a:spLocks noChangeArrowheads="1"/>
          </p:cNvSpPr>
          <p:nvPr/>
        </p:nvSpPr>
        <p:spPr bwMode="auto">
          <a:xfrm>
            <a:off x="4860032" y="1777165"/>
            <a:ext cx="4104456" cy="307776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r>
              <a:rPr lang="it-IT" dirty="0" smtClean="0">
                <a:solidFill>
                  <a:srgbClr val="000000"/>
                </a:solidFill>
                <a:latin typeface="Calibri"/>
                <a:ea typeface="Calibri" pitchFamily="34" charset="0"/>
                <a:cs typeface="Arial" pitchFamily="34" charset="0"/>
              </a:rPr>
              <a:t>Si definisce il piano di carico complessivo del progetto con un dettaglio mensile.</a:t>
            </a:r>
          </a:p>
          <a:p>
            <a:pPr lvl="0"/>
            <a:endParaRPr lang="it-IT" dirty="0" smtClean="0">
              <a:solidFill>
                <a:srgbClr val="000000"/>
              </a:solidFill>
              <a:latin typeface="Calibri"/>
              <a:ea typeface="Calibri" pitchFamily="34" charset="0"/>
              <a:cs typeface="Arial" pitchFamily="34" charset="0"/>
            </a:endParaRPr>
          </a:p>
          <a:p>
            <a:pPr lvl="0"/>
            <a:r>
              <a:rPr lang="it-IT" dirty="0" smtClean="0">
                <a:solidFill>
                  <a:srgbClr val="000000"/>
                </a:solidFill>
                <a:latin typeface="Calibri"/>
                <a:ea typeface="Calibri" pitchFamily="34" charset="0"/>
                <a:cs typeface="Arial" pitchFamily="34" charset="0"/>
              </a:rPr>
              <a:t>Il carico di lavoro viene determinato sulla base della produttività attesa.</a:t>
            </a:r>
          </a:p>
          <a:p>
            <a:pPr lvl="0"/>
            <a:endParaRPr lang="it-IT" dirty="0" smtClean="0">
              <a:solidFill>
                <a:srgbClr val="000000"/>
              </a:solidFill>
              <a:latin typeface="Calibri"/>
              <a:ea typeface="Calibri" pitchFamily="34" charset="0"/>
              <a:cs typeface="Arial" pitchFamily="34" charset="0"/>
            </a:endParaRPr>
          </a:p>
          <a:p>
            <a:pPr lvl="0"/>
            <a:r>
              <a:rPr lang="it-IT" dirty="0" smtClean="0">
                <a:solidFill>
                  <a:srgbClr val="000000"/>
                </a:solidFill>
                <a:latin typeface="Calibri"/>
                <a:ea typeface="Calibri" pitchFamily="34" charset="0"/>
                <a:cs typeface="Arial" pitchFamily="34" charset="0"/>
              </a:rPr>
              <a:t>La produttività attesa viene determinata sulla base delle serie storiche, adeguate al contesto (</a:t>
            </a:r>
            <a:r>
              <a:rPr lang="it-IT" sz="1600" dirty="0" err="1" smtClean="0">
                <a:solidFill>
                  <a:srgbClr val="000000"/>
                </a:solidFill>
                <a:latin typeface="Calibri"/>
                <a:ea typeface="Calibri" pitchFamily="34" charset="0"/>
                <a:cs typeface="Arial" pitchFamily="34" charset="0"/>
              </a:rPr>
              <a:t>skill</a:t>
            </a:r>
            <a:r>
              <a:rPr lang="it-IT" sz="1600" dirty="0" smtClean="0">
                <a:solidFill>
                  <a:srgbClr val="000000"/>
                </a:solidFill>
                <a:latin typeface="Calibri"/>
                <a:ea typeface="Calibri" pitchFamily="34" charset="0"/>
                <a:cs typeface="Arial" pitchFamily="34" charset="0"/>
              </a:rPr>
              <a:t> risorse, location, ambienti, case </a:t>
            </a:r>
            <a:r>
              <a:rPr lang="it-IT" sz="1600" dirty="0" err="1" smtClean="0">
                <a:solidFill>
                  <a:srgbClr val="000000"/>
                </a:solidFill>
                <a:latin typeface="Calibri"/>
                <a:ea typeface="Calibri" pitchFamily="34" charset="0"/>
                <a:cs typeface="Arial" pitchFamily="34" charset="0"/>
              </a:rPr>
              <a:t>tool</a:t>
            </a:r>
            <a:r>
              <a:rPr lang="it-IT" sz="1600" dirty="0" smtClean="0">
                <a:solidFill>
                  <a:srgbClr val="000000"/>
                </a:solidFill>
                <a:latin typeface="Calibri"/>
                <a:ea typeface="Calibri" pitchFamily="34" charset="0"/>
                <a:cs typeface="Arial" pitchFamily="34" charset="0"/>
              </a:rPr>
              <a:t>, quantità e qualità della documentazione, processo di approvazione/revisione, ...)</a:t>
            </a:r>
            <a:endParaRPr lang="it-IT" dirty="0" smtClean="0">
              <a:solidFill>
                <a:srgbClr val="000000"/>
              </a:solidFill>
              <a:latin typeface="Calibri"/>
              <a:ea typeface="Calibri" pitchFamily="34" charset="0"/>
              <a:cs typeface="Arial" pitchFamily="34" charset="0"/>
            </a:endParaRPr>
          </a:p>
        </p:txBody>
      </p:sp>
      <p:pic>
        <p:nvPicPr>
          <p:cNvPr id="56321" name="Picture 1"/>
          <p:cNvPicPr>
            <a:picLocks noChangeAspect="1" noChangeArrowheads="1"/>
          </p:cNvPicPr>
          <p:nvPr/>
        </p:nvPicPr>
        <p:blipFill>
          <a:blip r:embed="rId3" cstate="print"/>
          <a:srcRect/>
          <a:stretch>
            <a:fillRect/>
          </a:stretch>
        </p:blipFill>
        <p:spPr bwMode="auto">
          <a:xfrm>
            <a:off x="414898" y="1124744"/>
            <a:ext cx="4071416" cy="5383360"/>
          </a:xfrm>
          <a:prstGeom prst="rect">
            <a:avLst/>
          </a:prstGeom>
          <a:noFill/>
          <a:ln w="9525">
            <a:noFill/>
            <a:miter lim="800000"/>
            <a:headEnd/>
            <a:tailEnd/>
          </a:ln>
          <a:effectLst/>
        </p:spPr>
      </p:pic>
    </p:spTree>
  </p:cSld>
  <p:clrMapOvr>
    <a:masterClrMapping/>
  </p:clrMapOvr>
  <p:transition advClick="0"/>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contenuto 5"/>
          <p:cNvSpPr txBox="1">
            <a:spLocks/>
          </p:cNvSpPr>
          <p:nvPr/>
        </p:nvSpPr>
        <p:spPr bwMode="auto">
          <a:xfrm>
            <a:off x="26243" y="620688"/>
            <a:ext cx="9117757" cy="576064"/>
          </a:xfrm>
          <a:prstGeom prst="rect">
            <a:avLst/>
          </a:prstGeom>
          <a:noFill/>
          <a:ln w="9525">
            <a:noFill/>
            <a:miter lim="800000"/>
            <a:headEnd/>
            <a:tailEnd/>
          </a:ln>
        </p:spPr>
        <p:txBody>
          <a:bodyPr/>
          <a:lstStyle/>
          <a:p>
            <a:pPr marL="725488" indent="-342900" algn="ctr">
              <a:spcBef>
                <a:spcPct val="20000"/>
              </a:spcBef>
              <a:buClr>
                <a:schemeClr val="accent1"/>
              </a:buClr>
              <a:defRPr/>
            </a:pPr>
            <a:r>
              <a:rPr lang="it-IT" sz="2800" b="1" dirty="0" smtClean="0">
                <a:solidFill>
                  <a:srgbClr val="C00000"/>
                </a:solidFill>
                <a:latin typeface="+mn-lt"/>
              </a:rPr>
              <a:t>Valutazione dei costi - </a:t>
            </a:r>
            <a:r>
              <a:rPr lang="it-IT" sz="2000" b="1" dirty="0" smtClean="0">
                <a:solidFill>
                  <a:srgbClr val="C00000"/>
                </a:solidFill>
                <a:latin typeface="+mn-lt"/>
              </a:rPr>
              <a:t>Impegno risorse</a:t>
            </a:r>
            <a:endParaRPr lang="it-IT" sz="2800" b="1" dirty="0" smtClean="0">
              <a:solidFill>
                <a:srgbClr val="C00000"/>
              </a:solidFill>
              <a:latin typeface="+mn-lt"/>
            </a:endParaRPr>
          </a:p>
        </p:txBody>
      </p:sp>
      <p:sp>
        <p:nvSpPr>
          <p:cNvPr id="35847" name="Segnaposto numero diapositiva 8"/>
          <p:cNvSpPr txBox="1">
            <a:spLocks/>
          </p:cNvSpPr>
          <p:nvPr/>
        </p:nvSpPr>
        <p:spPr bwMode="auto">
          <a:xfrm>
            <a:off x="3498850" y="6448425"/>
            <a:ext cx="2133600" cy="365125"/>
          </a:xfrm>
          <a:prstGeom prst="rect">
            <a:avLst/>
          </a:prstGeom>
          <a:noFill/>
          <a:ln w="9525">
            <a:noFill/>
            <a:miter lim="800000"/>
            <a:headEnd/>
            <a:tailEnd/>
          </a:ln>
        </p:spPr>
        <p:txBody>
          <a:bodyPr anchor="ctr"/>
          <a:lstStyle/>
          <a:p>
            <a:pPr algn="ctr"/>
            <a:fld id="{47EDFC3B-3322-405D-B7D7-CD38460ABCC5}" type="slidenum">
              <a:rPr lang="it-IT" sz="1100" b="1">
                <a:latin typeface="Calibri" pitchFamily="34" charset="0"/>
              </a:rPr>
              <a:pPr algn="ctr"/>
              <a:t>38</a:t>
            </a:fld>
            <a:endParaRPr lang="it-IT" sz="1100" b="1">
              <a:latin typeface="Calibri" pitchFamily="34" charset="0"/>
            </a:endParaRPr>
          </a:p>
        </p:txBody>
      </p:sp>
      <p:sp>
        <p:nvSpPr>
          <p:cNvPr id="6" name="Text Box 4"/>
          <p:cNvSpPr txBox="1">
            <a:spLocks noChangeArrowheads="1"/>
          </p:cNvSpPr>
          <p:nvPr/>
        </p:nvSpPr>
        <p:spPr bwMode="auto">
          <a:xfrm>
            <a:off x="2483768" y="0"/>
            <a:ext cx="6660232" cy="584775"/>
          </a:xfrm>
          <a:prstGeom prst="rect">
            <a:avLst/>
          </a:prstGeom>
          <a:noFill/>
          <a:ln w="9525">
            <a:noFill/>
            <a:miter lim="800000"/>
            <a:headEnd/>
            <a:tailEnd/>
          </a:ln>
          <a:effectLst/>
        </p:spPr>
        <p:txBody>
          <a:bodyPr wrap="square">
            <a:spAutoFit/>
          </a:bodyPr>
          <a:lstStyle/>
          <a:p>
            <a:pPr algn="r" fontAlgn="auto">
              <a:spcBef>
                <a:spcPts val="0"/>
              </a:spcBef>
              <a:spcAft>
                <a:spcPts val="0"/>
              </a:spcAft>
              <a:defRPr/>
            </a:pPr>
            <a:r>
              <a:rPr lang="it-IT" sz="3200" b="1" dirty="0" smtClean="0">
                <a:solidFill>
                  <a:schemeClr val="bg1"/>
                </a:solidFill>
                <a:latin typeface="Calibri" pitchFamily="34" charset="0"/>
                <a:ea typeface="+mj-ea"/>
                <a:cs typeface="+mj-cs"/>
              </a:rPr>
              <a:t>Predisposizione offerta economica</a:t>
            </a:r>
            <a:endParaRPr lang="it-IT" sz="3200" b="1" dirty="0">
              <a:solidFill>
                <a:schemeClr val="bg1"/>
              </a:solidFill>
              <a:latin typeface="Calibri" pitchFamily="34" charset="0"/>
              <a:ea typeface="+mj-ea"/>
              <a:cs typeface="+mj-cs"/>
            </a:endParaRPr>
          </a:p>
        </p:txBody>
      </p:sp>
      <p:pic>
        <p:nvPicPr>
          <p:cNvPr id="54274" name="Picture 2"/>
          <p:cNvPicPr>
            <a:picLocks noChangeAspect="1" noChangeArrowheads="1"/>
          </p:cNvPicPr>
          <p:nvPr/>
        </p:nvPicPr>
        <p:blipFill>
          <a:blip r:embed="rId3" cstate="print"/>
          <a:srcRect/>
          <a:stretch>
            <a:fillRect/>
          </a:stretch>
        </p:blipFill>
        <p:spPr bwMode="auto">
          <a:xfrm>
            <a:off x="323528" y="1052736"/>
            <a:ext cx="3960302" cy="5397029"/>
          </a:xfrm>
          <a:prstGeom prst="rect">
            <a:avLst/>
          </a:prstGeom>
          <a:noFill/>
          <a:ln w="9525">
            <a:noFill/>
            <a:miter lim="800000"/>
            <a:headEnd/>
            <a:tailEnd/>
          </a:ln>
          <a:effectLst/>
        </p:spPr>
      </p:pic>
      <p:sp>
        <p:nvSpPr>
          <p:cNvPr id="8" name="Rectangle 4"/>
          <p:cNvSpPr>
            <a:spLocks noChangeArrowheads="1"/>
          </p:cNvSpPr>
          <p:nvPr/>
        </p:nvSpPr>
        <p:spPr bwMode="auto">
          <a:xfrm>
            <a:off x="4860032" y="2023390"/>
            <a:ext cx="4104456" cy="258532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r>
              <a:rPr lang="it-IT" dirty="0" smtClean="0">
                <a:solidFill>
                  <a:srgbClr val="000000"/>
                </a:solidFill>
                <a:latin typeface="Calibri"/>
                <a:ea typeface="Calibri" pitchFamily="34" charset="0"/>
                <a:cs typeface="Arial" pitchFamily="34" charset="0"/>
              </a:rPr>
              <a:t>Le funzioni Risorse Umane e Acquisti forniscono i costi standard per l’anno in corso e le previsioni per gli anni successivi.</a:t>
            </a:r>
          </a:p>
          <a:p>
            <a:pPr lvl="0"/>
            <a:endParaRPr lang="it-IT" dirty="0" smtClean="0">
              <a:solidFill>
                <a:srgbClr val="000000"/>
              </a:solidFill>
              <a:latin typeface="Calibri"/>
              <a:ea typeface="Calibri" pitchFamily="34" charset="0"/>
              <a:cs typeface="Arial" pitchFamily="34" charset="0"/>
            </a:endParaRPr>
          </a:p>
          <a:p>
            <a:pPr lvl="0"/>
            <a:endParaRPr lang="it-IT" dirty="0" smtClean="0">
              <a:solidFill>
                <a:srgbClr val="000000"/>
              </a:solidFill>
              <a:latin typeface="Calibri"/>
              <a:ea typeface="Calibri" pitchFamily="34" charset="0"/>
              <a:cs typeface="Arial" pitchFamily="34" charset="0"/>
            </a:endParaRPr>
          </a:p>
          <a:p>
            <a:pPr lvl="0"/>
            <a:r>
              <a:rPr lang="it-IT" dirty="0" smtClean="0">
                <a:solidFill>
                  <a:srgbClr val="000000"/>
                </a:solidFill>
                <a:latin typeface="Calibri"/>
                <a:ea typeface="Calibri" pitchFamily="34" charset="0"/>
                <a:cs typeface="Arial" pitchFamily="34" charset="0"/>
              </a:rPr>
              <a:t>Ma non finisce qui .....</a:t>
            </a:r>
          </a:p>
          <a:p>
            <a:pPr lvl="0"/>
            <a:endParaRPr lang="it-IT" dirty="0" smtClean="0">
              <a:solidFill>
                <a:srgbClr val="000000"/>
              </a:solidFill>
              <a:latin typeface="Calibri"/>
              <a:ea typeface="Calibri" pitchFamily="34" charset="0"/>
              <a:cs typeface="Arial" pitchFamily="34" charset="0"/>
            </a:endParaRPr>
          </a:p>
          <a:p>
            <a:pPr marL="342900" lvl="0" indent="-342900">
              <a:buFont typeface="+mj-lt"/>
              <a:buAutoNum type="arabicPeriod"/>
            </a:pPr>
            <a:endParaRPr lang="it-IT" dirty="0" smtClean="0">
              <a:solidFill>
                <a:srgbClr val="000000"/>
              </a:solidFill>
              <a:latin typeface="Calibri"/>
              <a:ea typeface="Calibri" pitchFamily="34" charset="0"/>
              <a:cs typeface="Arial" pitchFamily="34" charset="0"/>
            </a:endParaRPr>
          </a:p>
        </p:txBody>
      </p:sp>
    </p:spTree>
  </p:cSld>
  <p:clrMapOvr>
    <a:masterClrMapping/>
  </p:clrMapOvr>
  <p:transition advClick="0"/>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contenuto 5"/>
          <p:cNvSpPr txBox="1">
            <a:spLocks/>
          </p:cNvSpPr>
          <p:nvPr/>
        </p:nvSpPr>
        <p:spPr bwMode="auto">
          <a:xfrm>
            <a:off x="26243" y="620688"/>
            <a:ext cx="9117757" cy="576064"/>
          </a:xfrm>
          <a:prstGeom prst="rect">
            <a:avLst/>
          </a:prstGeom>
          <a:noFill/>
          <a:ln w="9525">
            <a:noFill/>
            <a:miter lim="800000"/>
            <a:headEnd/>
            <a:tailEnd/>
          </a:ln>
        </p:spPr>
        <p:txBody>
          <a:bodyPr/>
          <a:lstStyle/>
          <a:p>
            <a:pPr marL="725488" indent="-342900" algn="ctr">
              <a:spcBef>
                <a:spcPct val="20000"/>
              </a:spcBef>
              <a:buClr>
                <a:schemeClr val="accent1"/>
              </a:buClr>
              <a:defRPr/>
            </a:pPr>
            <a:r>
              <a:rPr lang="it-IT" sz="2800" b="1" dirty="0" smtClean="0">
                <a:solidFill>
                  <a:srgbClr val="C00000"/>
                </a:solidFill>
                <a:latin typeface="+mn-lt"/>
              </a:rPr>
              <a:t>Valutazione dei costi - </a:t>
            </a:r>
            <a:r>
              <a:rPr lang="it-IT" sz="2000" b="1" dirty="0" smtClean="0">
                <a:solidFill>
                  <a:srgbClr val="C00000"/>
                </a:solidFill>
                <a:latin typeface="+mn-lt"/>
              </a:rPr>
              <a:t>Impegno risorse</a:t>
            </a:r>
            <a:endParaRPr lang="it-IT" sz="2800" b="1" dirty="0" smtClean="0">
              <a:solidFill>
                <a:srgbClr val="C00000"/>
              </a:solidFill>
              <a:latin typeface="+mn-lt"/>
            </a:endParaRPr>
          </a:p>
        </p:txBody>
      </p:sp>
      <p:sp>
        <p:nvSpPr>
          <p:cNvPr id="35847" name="Segnaposto numero diapositiva 8"/>
          <p:cNvSpPr txBox="1">
            <a:spLocks/>
          </p:cNvSpPr>
          <p:nvPr/>
        </p:nvSpPr>
        <p:spPr bwMode="auto">
          <a:xfrm>
            <a:off x="3498850" y="6448425"/>
            <a:ext cx="2133600" cy="365125"/>
          </a:xfrm>
          <a:prstGeom prst="rect">
            <a:avLst/>
          </a:prstGeom>
          <a:noFill/>
          <a:ln w="9525">
            <a:noFill/>
            <a:miter lim="800000"/>
            <a:headEnd/>
            <a:tailEnd/>
          </a:ln>
        </p:spPr>
        <p:txBody>
          <a:bodyPr anchor="ctr"/>
          <a:lstStyle/>
          <a:p>
            <a:pPr algn="ctr"/>
            <a:fld id="{47EDFC3B-3322-405D-B7D7-CD38460ABCC5}" type="slidenum">
              <a:rPr lang="it-IT" sz="1100" b="1">
                <a:latin typeface="Calibri" pitchFamily="34" charset="0"/>
              </a:rPr>
              <a:pPr algn="ctr"/>
              <a:t>39</a:t>
            </a:fld>
            <a:endParaRPr lang="it-IT" sz="1100" b="1">
              <a:latin typeface="Calibri" pitchFamily="34" charset="0"/>
            </a:endParaRPr>
          </a:p>
        </p:txBody>
      </p:sp>
      <p:sp>
        <p:nvSpPr>
          <p:cNvPr id="6" name="Text Box 4"/>
          <p:cNvSpPr txBox="1">
            <a:spLocks noChangeArrowheads="1"/>
          </p:cNvSpPr>
          <p:nvPr/>
        </p:nvSpPr>
        <p:spPr bwMode="auto">
          <a:xfrm>
            <a:off x="2483768" y="0"/>
            <a:ext cx="6660232" cy="584775"/>
          </a:xfrm>
          <a:prstGeom prst="rect">
            <a:avLst/>
          </a:prstGeom>
          <a:noFill/>
          <a:ln w="9525">
            <a:noFill/>
            <a:miter lim="800000"/>
            <a:headEnd/>
            <a:tailEnd/>
          </a:ln>
          <a:effectLst/>
        </p:spPr>
        <p:txBody>
          <a:bodyPr wrap="square">
            <a:spAutoFit/>
          </a:bodyPr>
          <a:lstStyle/>
          <a:p>
            <a:pPr algn="r" fontAlgn="auto">
              <a:spcBef>
                <a:spcPts val="0"/>
              </a:spcBef>
              <a:spcAft>
                <a:spcPts val="0"/>
              </a:spcAft>
              <a:defRPr/>
            </a:pPr>
            <a:r>
              <a:rPr lang="it-IT" sz="3200" b="1" dirty="0" smtClean="0">
                <a:solidFill>
                  <a:schemeClr val="bg1"/>
                </a:solidFill>
                <a:latin typeface="Calibri" pitchFamily="34" charset="0"/>
                <a:ea typeface="+mj-ea"/>
                <a:cs typeface="+mj-cs"/>
              </a:rPr>
              <a:t>Predisposizione offerta economica</a:t>
            </a:r>
            <a:endParaRPr lang="it-IT" sz="3200" b="1" dirty="0">
              <a:solidFill>
                <a:schemeClr val="bg1"/>
              </a:solidFill>
              <a:latin typeface="Calibri" pitchFamily="34" charset="0"/>
              <a:ea typeface="+mj-ea"/>
              <a:cs typeface="+mj-cs"/>
            </a:endParaRPr>
          </a:p>
        </p:txBody>
      </p:sp>
      <p:sp>
        <p:nvSpPr>
          <p:cNvPr id="8" name="Rectangle 4"/>
          <p:cNvSpPr>
            <a:spLocks noChangeArrowheads="1"/>
          </p:cNvSpPr>
          <p:nvPr/>
        </p:nvSpPr>
        <p:spPr bwMode="auto">
          <a:xfrm>
            <a:off x="251520" y="1340768"/>
            <a:ext cx="8640960"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r>
              <a:rPr lang="it-IT" dirty="0" smtClean="0">
                <a:solidFill>
                  <a:srgbClr val="000000"/>
                </a:solidFill>
                <a:latin typeface="Calibri"/>
                <a:ea typeface="Calibri" pitchFamily="34" charset="0"/>
                <a:cs typeface="Arial" pitchFamily="34" charset="0"/>
              </a:rPr>
              <a:t>Nel conto economico dell’offerta devono essere previsti anche i costi ribaltati dalle altre strutture Aziendali. </a:t>
            </a:r>
          </a:p>
          <a:p>
            <a:pPr lvl="0"/>
            <a:r>
              <a:rPr lang="it-IT" dirty="0" smtClean="0">
                <a:solidFill>
                  <a:srgbClr val="000000"/>
                </a:solidFill>
                <a:latin typeface="Calibri"/>
                <a:ea typeface="Calibri" pitchFamily="34" charset="0"/>
                <a:cs typeface="Arial" pitchFamily="34" charset="0"/>
              </a:rPr>
              <a:t>Se si modificano i parametri standard si devono fornire adeguate motivazioni (</a:t>
            </a:r>
            <a:r>
              <a:rPr lang="it-IT" sz="2400" b="1" dirty="0" smtClean="0">
                <a:solidFill>
                  <a:srgbClr val="FF0000"/>
                </a:solidFill>
                <a:latin typeface="Calibri"/>
                <a:ea typeface="Calibri" pitchFamily="34" charset="0"/>
                <a:cs typeface="Arial" pitchFamily="34" charset="0"/>
              </a:rPr>
              <a:t>CCC</a:t>
            </a:r>
            <a:r>
              <a:rPr lang="it-IT" dirty="0" smtClean="0">
                <a:solidFill>
                  <a:srgbClr val="000000"/>
                </a:solidFill>
                <a:latin typeface="Calibri"/>
                <a:ea typeface="Calibri" pitchFamily="34" charset="0"/>
                <a:cs typeface="Arial" pitchFamily="34" charset="0"/>
              </a:rPr>
              <a:t>)</a:t>
            </a:r>
          </a:p>
        </p:txBody>
      </p:sp>
      <p:pic>
        <p:nvPicPr>
          <p:cNvPr id="141314" name="Picture 2"/>
          <p:cNvPicPr>
            <a:picLocks noChangeAspect="1" noChangeArrowheads="1"/>
          </p:cNvPicPr>
          <p:nvPr/>
        </p:nvPicPr>
        <p:blipFill>
          <a:blip r:embed="rId3" cstate="print"/>
          <a:srcRect/>
          <a:stretch>
            <a:fillRect/>
          </a:stretch>
        </p:blipFill>
        <p:spPr bwMode="auto">
          <a:xfrm>
            <a:off x="827584" y="2492896"/>
            <a:ext cx="7128792" cy="3805596"/>
          </a:xfrm>
          <a:prstGeom prst="rect">
            <a:avLst/>
          </a:prstGeom>
          <a:noFill/>
          <a:ln w="9525">
            <a:noFill/>
            <a:miter lim="800000"/>
            <a:headEnd/>
            <a:tailEnd/>
          </a:ln>
          <a:effectLst/>
        </p:spPr>
      </p:pic>
    </p:spTree>
  </p:cSld>
  <p:clrMapOvr>
    <a:masterClrMapping/>
  </p:clrMapOvr>
  <p:transition advClick="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4"/>
          <p:cNvSpPr txBox="1">
            <a:spLocks noChangeArrowheads="1"/>
          </p:cNvSpPr>
          <p:nvPr/>
        </p:nvSpPr>
        <p:spPr bwMode="auto">
          <a:xfrm>
            <a:off x="4283968" y="0"/>
            <a:ext cx="4823345" cy="584775"/>
          </a:xfrm>
          <a:prstGeom prst="rect">
            <a:avLst/>
          </a:prstGeom>
          <a:noFill/>
          <a:ln w="9525">
            <a:noFill/>
            <a:miter lim="800000"/>
            <a:headEnd/>
            <a:tailEnd/>
          </a:ln>
          <a:effectLst/>
        </p:spPr>
        <p:txBody>
          <a:bodyPr wrap="square">
            <a:spAutoFit/>
          </a:bodyPr>
          <a:lstStyle/>
          <a:p>
            <a:pPr algn="r" fontAlgn="auto">
              <a:spcBef>
                <a:spcPts val="0"/>
              </a:spcBef>
              <a:spcAft>
                <a:spcPts val="0"/>
              </a:spcAft>
              <a:defRPr/>
            </a:pPr>
            <a:r>
              <a:rPr lang="it-IT" sz="3200" b="1" dirty="0" smtClean="0">
                <a:solidFill>
                  <a:schemeClr val="bg1"/>
                </a:solidFill>
                <a:latin typeface="Calibri" pitchFamily="34" charset="0"/>
                <a:ea typeface="+mj-ea"/>
                <a:cs typeface="+mj-cs"/>
              </a:rPr>
              <a:t>Le fonti</a:t>
            </a:r>
            <a:endParaRPr lang="it-IT" sz="3200" b="1" dirty="0">
              <a:solidFill>
                <a:schemeClr val="bg1"/>
              </a:solidFill>
              <a:latin typeface="Calibri" pitchFamily="34" charset="0"/>
              <a:ea typeface="+mj-ea"/>
              <a:cs typeface="+mj-cs"/>
            </a:endParaRPr>
          </a:p>
        </p:txBody>
      </p:sp>
      <p:sp>
        <p:nvSpPr>
          <p:cNvPr id="35847" name="Segnaposto numero diapositiva 8"/>
          <p:cNvSpPr txBox="1">
            <a:spLocks/>
          </p:cNvSpPr>
          <p:nvPr/>
        </p:nvSpPr>
        <p:spPr bwMode="auto">
          <a:xfrm>
            <a:off x="3498850" y="6448425"/>
            <a:ext cx="2133600" cy="365125"/>
          </a:xfrm>
          <a:prstGeom prst="rect">
            <a:avLst/>
          </a:prstGeom>
          <a:noFill/>
          <a:ln w="9525">
            <a:noFill/>
            <a:miter lim="800000"/>
            <a:headEnd/>
            <a:tailEnd/>
          </a:ln>
        </p:spPr>
        <p:txBody>
          <a:bodyPr anchor="ctr"/>
          <a:lstStyle/>
          <a:p>
            <a:pPr algn="ctr"/>
            <a:fld id="{47EDFC3B-3322-405D-B7D7-CD38460ABCC5}" type="slidenum">
              <a:rPr lang="it-IT" sz="1100" b="1">
                <a:latin typeface="Calibri" pitchFamily="34" charset="0"/>
              </a:rPr>
              <a:pPr algn="ctr"/>
              <a:t>4</a:t>
            </a:fld>
            <a:endParaRPr lang="it-IT" sz="1100" b="1">
              <a:latin typeface="Calibri" pitchFamily="34" charset="0"/>
            </a:endParaRPr>
          </a:p>
        </p:txBody>
      </p:sp>
      <p:sp>
        <p:nvSpPr>
          <p:cNvPr id="11" name="Rectangle 3"/>
          <p:cNvSpPr txBox="1">
            <a:spLocks noChangeArrowheads="1"/>
          </p:cNvSpPr>
          <p:nvPr/>
        </p:nvSpPr>
        <p:spPr>
          <a:xfrm>
            <a:off x="539552" y="1268338"/>
            <a:ext cx="8208912" cy="2952750"/>
          </a:xfrm>
          <a:prstGeom prst="rect">
            <a:avLst/>
          </a:prstGeom>
        </p:spPr>
        <p:txBody>
          <a:bodyPr/>
          <a:lstStyle/>
          <a:p>
            <a:pPr marL="484188" indent="-457200">
              <a:spcBef>
                <a:spcPct val="20000"/>
              </a:spcBef>
              <a:buFont typeface="Wingdings" pitchFamily="2" charset="2"/>
              <a:buChar char="v"/>
              <a:defRPr/>
            </a:pPr>
            <a:r>
              <a:rPr lang="it-IT" sz="2400" b="1" dirty="0" smtClean="0">
                <a:latin typeface="+mn-lt"/>
              </a:rPr>
              <a:t>Esperienze personali </a:t>
            </a:r>
          </a:p>
          <a:p>
            <a:pPr marL="484188" indent="-457200">
              <a:spcBef>
                <a:spcPct val="20000"/>
              </a:spcBef>
              <a:buFont typeface="Wingdings" pitchFamily="2" charset="2"/>
              <a:buChar char="v"/>
              <a:defRPr/>
            </a:pPr>
            <a:r>
              <a:rPr lang="it-IT" sz="2400" b="1" dirty="0" smtClean="0">
                <a:latin typeface="+mn-lt"/>
              </a:rPr>
              <a:t>Standard e procedure aziendali</a:t>
            </a:r>
          </a:p>
          <a:p>
            <a:pPr marL="484188" indent="-457200">
              <a:spcBef>
                <a:spcPct val="20000"/>
              </a:spcBef>
              <a:buFont typeface="Wingdings" pitchFamily="2" charset="2"/>
              <a:buChar char="v"/>
              <a:defRPr/>
            </a:pPr>
            <a:r>
              <a:rPr lang="it-IT" sz="2400" b="1" dirty="0" smtClean="0">
                <a:latin typeface="+mn-lt"/>
              </a:rPr>
              <a:t>The Bid Manager's </a:t>
            </a:r>
            <a:r>
              <a:rPr lang="it-IT" sz="2400" b="1" dirty="0" err="1" smtClean="0">
                <a:latin typeface="+mn-lt"/>
              </a:rPr>
              <a:t>Handbook</a:t>
            </a:r>
            <a:endParaRPr lang="it-IT" sz="2400" b="1" dirty="0" smtClean="0">
              <a:latin typeface="+mn-lt"/>
            </a:endParaRPr>
          </a:p>
          <a:p>
            <a:pPr marL="484188" indent="-457200">
              <a:spcBef>
                <a:spcPct val="20000"/>
              </a:spcBef>
              <a:defRPr/>
            </a:pPr>
            <a:r>
              <a:rPr lang="it-IT" sz="2400" b="1" dirty="0" smtClean="0">
                <a:latin typeface="+mn-lt"/>
              </a:rPr>
              <a:t>	</a:t>
            </a:r>
            <a:r>
              <a:rPr lang="it-IT" sz="2000" dirty="0" smtClean="0">
                <a:latin typeface="+mn-lt"/>
              </a:rPr>
              <a:t>David </a:t>
            </a:r>
            <a:r>
              <a:rPr lang="it-IT" sz="2000" dirty="0" err="1" smtClean="0">
                <a:latin typeface="+mn-lt"/>
              </a:rPr>
              <a:t>Nickson</a:t>
            </a:r>
            <a:r>
              <a:rPr lang="it-IT" sz="2000" dirty="0" smtClean="0">
                <a:latin typeface="+mn-lt"/>
              </a:rPr>
              <a:t> </a:t>
            </a:r>
          </a:p>
          <a:p>
            <a:pPr marL="484188" indent="-457200">
              <a:spcBef>
                <a:spcPct val="20000"/>
              </a:spcBef>
              <a:defRPr/>
            </a:pPr>
            <a:r>
              <a:rPr lang="it-IT" sz="2000" dirty="0" smtClean="0">
                <a:latin typeface="+mn-lt"/>
              </a:rPr>
              <a:t>	</a:t>
            </a:r>
            <a:r>
              <a:rPr lang="en-US" sz="2000" dirty="0" err="1" smtClean="0">
                <a:latin typeface="+mn-lt"/>
              </a:rPr>
              <a:t>Aldershot</a:t>
            </a:r>
            <a:r>
              <a:rPr lang="en-US" sz="2000" dirty="0" smtClean="0">
                <a:latin typeface="+mn-lt"/>
              </a:rPr>
              <a:t>, Hampshire, England ; Burlington, VT : Gower, ©2008.</a:t>
            </a:r>
          </a:p>
          <a:p>
            <a:pPr marL="484188" indent="-457200">
              <a:spcBef>
                <a:spcPct val="20000"/>
              </a:spcBef>
              <a:buFont typeface="Wingdings" pitchFamily="2" charset="2"/>
              <a:buChar char="v"/>
              <a:defRPr/>
            </a:pPr>
            <a:r>
              <a:rPr lang="it-IT" sz="2400" b="1" dirty="0" smtClean="0">
                <a:latin typeface="+mn-lt"/>
              </a:rPr>
              <a:t>L’arte della guerra</a:t>
            </a:r>
          </a:p>
          <a:p>
            <a:pPr marL="484188" indent="-457200">
              <a:spcBef>
                <a:spcPct val="20000"/>
              </a:spcBef>
              <a:defRPr/>
            </a:pPr>
            <a:r>
              <a:rPr lang="it-IT" sz="2000" b="1" dirty="0" smtClean="0">
                <a:latin typeface="+mn-lt"/>
              </a:rPr>
              <a:t>	</a:t>
            </a:r>
            <a:r>
              <a:rPr lang="it-IT" sz="2000" dirty="0" err="1" smtClean="0">
                <a:latin typeface="+mn-lt"/>
              </a:rPr>
              <a:t>Changqing</a:t>
            </a:r>
            <a:r>
              <a:rPr lang="it-IT" sz="2000" dirty="0" smtClean="0">
                <a:latin typeface="+mn-lt"/>
              </a:rPr>
              <a:t> (</a:t>
            </a:r>
            <a:r>
              <a:rPr lang="ja-JP" altLang="it-IT" sz="2000" dirty="0" smtClean="0">
                <a:latin typeface="+mn-lt"/>
              </a:rPr>
              <a:t>長卿</a:t>
            </a:r>
            <a:r>
              <a:rPr lang="it-IT" altLang="ja-JP" sz="2000" dirty="0" smtClean="0">
                <a:latin typeface="+mn-lt"/>
              </a:rPr>
              <a:t>), </a:t>
            </a:r>
            <a:r>
              <a:rPr lang="it-IT" sz="2000" dirty="0" smtClean="0">
                <a:latin typeface="+mn-lt"/>
              </a:rPr>
              <a:t>meglio conosciuto come </a:t>
            </a:r>
            <a:r>
              <a:rPr lang="it-IT" sz="2000" dirty="0" err="1" smtClean="0">
                <a:latin typeface="+mn-lt"/>
              </a:rPr>
              <a:t>Sun</a:t>
            </a:r>
            <a:r>
              <a:rPr lang="it-IT" sz="2000" dirty="0" smtClean="0">
                <a:latin typeface="+mn-lt"/>
              </a:rPr>
              <a:t> </a:t>
            </a:r>
            <a:r>
              <a:rPr lang="it-IT" sz="2000" dirty="0" err="1" smtClean="0">
                <a:latin typeface="+mn-lt"/>
              </a:rPr>
              <a:t>Tzu</a:t>
            </a:r>
            <a:r>
              <a:rPr lang="it-IT" sz="2000" dirty="0" smtClean="0">
                <a:latin typeface="+mn-lt"/>
              </a:rPr>
              <a:t>  </a:t>
            </a:r>
            <a:r>
              <a:rPr lang="ja-JP" altLang="it-IT" sz="2000" dirty="0" smtClean="0">
                <a:latin typeface="+mn-lt"/>
              </a:rPr>
              <a:t>孫子  </a:t>
            </a:r>
            <a:r>
              <a:rPr lang="it-IT" altLang="ja-JP" sz="2000" dirty="0" smtClean="0">
                <a:latin typeface="+mn-lt"/>
              </a:rPr>
              <a:t>(6° </a:t>
            </a:r>
            <a:r>
              <a:rPr lang="it-IT" altLang="ja-JP" sz="2000" dirty="0" err="1" smtClean="0">
                <a:latin typeface="+mn-lt"/>
              </a:rPr>
              <a:t>B.C.</a:t>
            </a:r>
            <a:r>
              <a:rPr lang="it-IT" altLang="ja-JP" sz="2000" dirty="0" smtClean="0">
                <a:latin typeface="+mn-lt"/>
              </a:rPr>
              <a:t> ?)</a:t>
            </a:r>
          </a:p>
          <a:p>
            <a:pPr marL="484188" indent="-457200">
              <a:spcBef>
                <a:spcPct val="20000"/>
              </a:spcBef>
              <a:defRPr/>
            </a:pPr>
            <a:r>
              <a:rPr lang="it-IT" sz="2000" dirty="0" smtClean="0">
                <a:latin typeface="+mn-lt"/>
              </a:rPr>
              <a:t>	</a:t>
            </a:r>
            <a:r>
              <a:rPr lang="it-IT" sz="1600" dirty="0" smtClean="0">
                <a:latin typeface="+mn-lt"/>
                <a:hlinkClick r:id="rId3"/>
              </a:rPr>
              <a:t>http://www.sunzi.it/Sun%20Tzu%20%28Sunzi%29,%20L%27arte%20della%20guerra.pdf</a:t>
            </a:r>
            <a:endParaRPr lang="it-IT" sz="2000" dirty="0" smtClean="0">
              <a:latin typeface="+mn-lt"/>
            </a:endParaRPr>
          </a:p>
          <a:p>
            <a:pPr marL="484188" indent="-457200">
              <a:spcBef>
                <a:spcPct val="20000"/>
              </a:spcBef>
              <a:buFont typeface="Wingdings" pitchFamily="2" charset="2"/>
              <a:buChar char="v"/>
              <a:defRPr/>
            </a:pPr>
            <a:r>
              <a:rPr lang="it-IT" sz="2400" b="1" dirty="0" err="1" smtClean="0">
                <a:latin typeface="+mn-lt"/>
              </a:rPr>
              <a:t>Dilbert</a:t>
            </a:r>
            <a:r>
              <a:rPr lang="it-IT" sz="2400" b="1" dirty="0" smtClean="0">
                <a:latin typeface="+mn-lt"/>
              </a:rPr>
              <a:t> </a:t>
            </a:r>
            <a:r>
              <a:rPr lang="it-IT" sz="2400" b="1" dirty="0" err="1" smtClean="0">
                <a:latin typeface="+mn-lt"/>
              </a:rPr>
              <a:t>Comics</a:t>
            </a:r>
            <a:endParaRPr lang="it-IT" sz="2400" b="1" dirty="0" smtClean="0">
              <a:latin typeface="+mn-lt"/>
            </a:endParaRPr>
          </a:p>
          <a:p>
            <a:pPr marL="484188" indent="-457200">
              <a:spcBef>
                <a:spcPct val="20000"/>
              </a:spcBef>
              <a:defRPr/>
            </a:pPr>
            <a:r>
              <a:rPr lang="it-IT" sz="2800" b="1" dirty="0" smtClean="0">
                <a:latin typeface="+mn-lt"/>
              </a:rPr>
              <a:t>	</a:t>
            </a:r>
            <a:r>
              <a:rPr lang="it-IT" sz="2000" dirty="0" smtClean="0">
                <a:latin typeface="+mn-lt"/>
              </a:rPr>
              <a:t>Scott Adams</a:t>
            </a:r>
          </a:p>
          <a:p>
            <a:pPr marL="484188" indent="-457200">
              <a:spcBef>
                <a:spcPct val="20000"/>
              </a:spcBef>
              <a:defRPr/>
            </a:pPr>
            <a:r>
              <a:rPr lang="it-IT" sz="2000" dirty="0" smtClean="0">
                <a:latin typeface="+mn-lt"/>
              </a:rPr>
              <a:t>	</a:t>
            </a:r>
            <a:r>
              <a:rPr lang="it-IT" sz="1600" dirty="0" smtClean="0">
                <a:latin typeface="+mn-lt"/>
              </a:rPr>
              <a:t>http://www.dilbert.com</a:t>
            </a:r>
            <a:endParaRPr lang="it-IT" sz="2000" dirty="0" smtClean="0">
              <a:latin typeface="+mn-lt"/>
            </a:endParaRPr>
          </a:p>
        </p:txBody>
      </p:sp>
    </p:spTree>
  </p:cSld>
  <p:clrMapOvr>
    <a:masterClrMapping/>
  </p:clrMapOvr>
  <p:transition advClick="0"/>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contenuto 5"/>
          <p:cNvSpPr txBox="1">
            <a:spLocks/>
          </p:cNvSpPr>
          <p:nvPr/>
        </p:nvSpPr>
        <p:spPr bwMode="auto">
          <a:xfrm>
            <a:off x="26243" y="620688"/>
            <a:ext cx="9117757" cy="504056"/>
          </a:xfrm>
          <a:prstGeom prst="rect">
            <a:avLst/>
          </a:prstGeom>
          <a:noFill/>
          <a:ln w="9525">
            <a:noFill/>
            <a:miter lim="800000"/>
            <a:headEnd/>
            <a:tailEnd/>
          </a:ln>
        </p:spPr>
        <p:txBody>
          <a:bodyPr/>
          <a:lstStyle/>
          <a:p>
            <a:pPr marL="725488" indent="-342900" algn="ctr">
              <a:spcBef>
                <a:spcPct val="20000"/>
              </a:spcBef>
              <a:buClr>
                <a:schemeClr val="accent1"/>
              </a:buClr>
              <a:defRPr/>
            </a:pPr>
            <a:r>
              <a:rPr lang="it-IT" sz="2800" b="1" dirty="0" smtClean="0">
                <a:solidFill>
                  <a:srgbClr val="C00000"/>
                </a:solidFill>
                <a:latin typeface="+mn-lt"/>
              </a:rPr>
              <a:t>Valutazione dei costi – </a:t>
            </a:r>
            <a:r>
              <a:rPr lang="it-IT" sz="2000" b="1" dirty="0" err="1" smtClean="0">
                <a:solidFill>
                  <a:srgbClr val="C00000"/>
                </a:solidFill>
                <a:latin typeface="+mn-lt"/>
              </a:rPr>
              <a:t>Check</a:t>
            </a:r>
            <a:r>
              <a:rPr lang="it-IT" sz="2000" b="1" dirty="0" smtClean="0">
                <a:solidFill>
                  <a:srgbClr val="C00000"/>
                </a:solidFill>
                <a:latin typeface="+mn-lt"/>
              </a:rPr>
              <a:t> </a:t>
            </a:r>
            <a:r>
              <a:rPr lang="it-IT" sz="2000" b="1" dirty="0" err="1" smtClean="0">
                <a:solidFill>
                  <a:srgbClr val="C00000"/>
                </a:solidFill>
                <a:latin typeface="+mn-lt"/>
              </a:rPr>
              <a:t>List</a:t>
            </a:r>
            <a:endParaRPr lang="it-IT" sz="2800" b="1" dirty="0" smtClean="0">
              <a:solidFill>
                <a:srgbClr val="C00000"/>
              </a:solidFill>
              <a:latin typeface="+mn-lt"/>
            </a:endParaRPr>
          </a:p>
        </p:txBody>
      </p:sp>
      <p:sp>
        <p:nvSpPr>
          <p:cNvPr id="35847" name="Segnaposto numero diapositiva 8"/>
          <p:cNvSpPr txBox="1">
            <a:spLocks/>
          </p:cNvSpPr>
          <p:nvPr/>
        </p:nvSpPr>
        <p:spPr bwMode="auto">
          <a:xfrm>
            <a:off x="3498850" y="6448425"/>
            <a:ext cx="2133600" cy="365125"/>
          </a:xfrm>
          <a:prstGeom prst="rect">
            <a:avLst/>
          </a:prstGeom>
          <a:noFill/>
          <a:ln w="9525">
            <a:noFill/>
            <a:miter lim="800000"/>
            <a:headEnd/>
            <a:tailEnd/>
          </a:ln>
        </p:spPr>
        <p:txBody>
          <a:bodyPr anchor="ctr"/>
          <a:lstStyle/>
          <a:p>
            <a:pPr algn="ctr"/>
            <a:fld id="{47EDFC3B-3322-405D-B7D7-CD38460ABCC5}" type="slidenum">
              <a:rPr lang="it-IT" sz="1100" b="1">
                <a:latin typeface="Calibri" pitchFamily="34" charset="0"/>
              </a:rPr>
              <a:pPr algn="ctr"/>
              <a:t>40</a:t>
            </a:fld>
            <a:endParaRPr lang="it-IT" sz="1100" b="1">
              <a:latin typeface="Calibri" pitchFamily="34" charset="0"/>
            </a:endParaRPr>
          </a:p>
        </p:txBody>
      </p:sp>
      <p:sp>
        <p:nvSpPr>
          <p:cNvPr id="6" name="Text Box 4"/>
          <p:cNvSpPr txBox="1">
            <a:spLocks noChangeArrowheads="1"/>
          </p:cNvSpPr>
          <p:nvPr/>
        </p:nvSpPr>
        <p:spPr bwMode="auto">
          <a:xfrm>
            <a:off x="2483768" y="0"/>
            <a:ext cx="6660232" cy="584775"/>
          </a:xfrm>
          <a:prstGeom prst="rect">
            <a:avLst/>
          </a:prstGeom>
          <a:noFill/>
          <a:ln w="9525">
            <a:noFill/>
            <a:miter lim="800000"/>
            <a:headEnd/>
            <a:tailEnd/>
          </a:ln>
          <a:effectLst/>
        </p:spPr>
        <p:txBody>
          <a:bodyPr wrap="square">
            <a:spAutoFit/>
          </a:bodyPr>
          <a:lstStyle/>
          <a:p>
            <a:pPr algn="r" fontAlgn="auto">
              <a:spcBef>
                <a:spcPts val="0"/>
              </a:spcBef>
              <a:spcAft>
                <a:spcPts val="0"/>
              </a:spcAft>
              <a:defRPr/>
            </a:pPr>
            <a:r>
              <a:rPr lang="it-IT" sz="3200" b="1" dirty="0" smtClean="0">
                <a:solidFill>
                  <a:schemeClr val="bg1"/>
                </a:solidFill>
                <a:latin typeface="Calibri" pitchFamily="34" charset="0"/>
                <a:ea typeface="+mj-ea"/>
                <a:cs typeface="+mj-cs"/>
              </a:rPr>
              <a:t>Predisposizione offerta economica</a:t>
            </a:r>
            <a:endParaRPr lang="it-IT" sz="3200" b="1" dirty="0">
              <a:solidFill>
                <a:schemeClr val="bg1"/>
              </a:solidFill>
              <a:latin typeface="Calibri" pitchFamily="34" charset="0"/>
              <a:ea typeface="+mj-ea"/>
              <a:cs typeface="+mj-cs"/>
            </a:endParaRPr>
          </a:p>
        </p:txBody>
      </p:sp>
      <p:pic>
        <p:nvPicPr>
          <p:cNvPr id="1030" name="Picture 6"/>
          <p:cNvPicPr>
            <a:picLocks noChangeAspect="1" noChangeArrowheads="1"/>
          </p:cNvPicPr>
          <p:nvPr/>
        </p:nvPicPr>
        <p:blipFill>
          <a:blip r:embed="rId3" cstate="print"/>
          <a:srcRect/>
          <a:stretch>
            <a:fillRect/>
          </a:stretch>
        </p:blipFill>
        <p:spPr bwMode="auto">
          <a:xfrm>
            <a:off x="223538" y="1052736"/>
            <a:ext cx="8740950" cy="5589240"/>
          </a:xfrm>
          <a:prstGeom prst="rect">
            <a:avLst/>
          </a:prstGeom>
          <a:noFill/>
          <a:ln w="9525">
            <a:noFill/>
            <a:miter lim="800000"/>
            <a:headEnd/>
            <a:tailEnd/>
          </a:ln>
          <a:effectLst/>
        </p:spPr>
      </p:pic>
    </p:spTree>
  </p:cSld>
  <p:clrMapOvr>
    <a:masterClrMapping/>
  </p:clrMapOvr>
  <p:transition advClick="0"/>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contenuto 5"/>
          <p:cNvSpPr txBox="1">
            <a:spLocks/>
          </p:cNvSpPr>
          <p:nvPr/>
        </p:nvSpPr>
        <p:spPr bwMode="auto">
          <a:xfrm>
            <a:off x="26243" y="620688"/>
            <a:ext cx="9117757" cy="504056"/>
          </a:xfrm>
          <a:prstGeom prst="rect">
            <a:avLst/>
          </a:prstGeom>
          <a:noFill/>
          <a:ln w="9525">
            <a:noFill/>
            <a:miter lim="800000"/>
            <a:headEnd/>
            <a:tailEnd/>
          </a:ln>
        </p:spPr>
        <p:txBody>
          <a:bodyPr/>
          <a:lstStyle/>
          <a:p>
            <a:pPr marL="725488" indent="-342900" algn="ctr">
              <a:spcBef>
                <a:spcPct val="20000"/>
              </a:spcBef>
              <a:buClr>
                <a:schemeClr val="accent1"/>
              </a:buClr>
              <a:defRPr/>
            </a:pPr>
            <a:r>
              <a:rPr lang="it-IT" sz="2800" b="1" dirty="0" smtClean="0">
                <a:solidFill>
                  <a:srgbClr val="C00000"/>
                </a:solidFill>
                <a:latin typeface="+mn-lt"/>
              </a:rPr>
              <a:t>Valutazione dei costi – </a:t>
            </a:r>
            <a:r>
              <a:rPr lang="it-IT" sz="2000" b="1" dirty="0" err="1" smtClean="0">
                <a:solidFill>
                  <a:srgbClr val="C00000"/>
                </a:solidFill>
                <a:latin typeface="+mn-lt"/>
              </a:rPr>
              <a:t>Check</a:t>
            </a:r>
            <a:r>
              <a:rPr lang="it-IT" sz="2000" b="1" dirty="0" smtClean="0">
                <a:solidFill>
                  <a:srgbClr val="C00000"/>
                </a:solidFill>
                <a:latin typeface="+mn-lt"/>
              </a:rPr>
              <a:t> </a:t>
            </a:r>
            <a:r>
              <a:rPr lang="it-IT" sz="2000" b="1" dirty="0" err="1" smtClean="0">
                <a:solidFill>
                  <a:srgbClr val="C00000"/>
                </a:solidFill>
                <a:latin typeface="+mn-lt"/>
              </a:rPr>
              <a:t>list</a:t>
            </a:r>
            <a:endParaRPr lang="it-IT" sz="2000" b="1" dirty="0" smtClean="0">
              <a:solidFill>
                <a:srgbClr val="C00000"/>
              </a:solidFill>
              <a:latin typeface="+mn-lt"/>
            </a:endParaRPr>
          </a:p>
          <a:p>
            <a:pPr marL="725488" indent="-342900" algn="ctr">
              <a:spcBef>
                <a:spcPct val="20000"/>
              </a:spcBef>
              <a:buClr>
                <a:schemeClr val="accent1"/>
              </a:buClr>
              <a:defRPr/>
            </a:pPr>
            <a:endParaRPr lang="it-IT" sz="2800" b="1" dirty="0" smtClean="0">
              <a:solidFill>
                <a:srgbClr val="C00000"/>
              </a:solidFill>
              <a:latin typeface="+mn-lt"/>
            </a:endParaRPr>
          </a:p>
        </p:txBody>
      </p:sp>
      <p:sp>
        <p:nvSpPr>
          <p:cNvPr id="35847" name="Segnaposto numero diapositiva 8"/>
          <p:cNvSpPr txBox="1">
            <a:spLocks/>
          </p:cNvSpPr>
          <p:nvPr/>
        </p:nvSpPr>
        <p:spPr bwMode="auto">
          <a:xfrm>
            <a:off x="3498850" y="6448425"/>
            <a:ext cx="2133600" cy="365125"/>
          </a:xfrm>
          <a:prstGeom prst="rect">
            <a:avLst/>
          </a:prstGeom>
          <a:noFill/>
          <a:ln w="9525">
            <a:noFill/>
            <a:miter lim="800000"/>
            <a:headEnd/>
            <a:tailEnd/>
          </a:ln>
        </p:spPr>
        <p:txBody>
          <a:bodyPr anchor="ctr"/>
          <a:lstStyle/>
          <a:p>
            <a:pPr algn="ctr"/>
            <a:fld id="{47EDFC3B-3322-405D-B7D7-CD38460ABCC5}" type="slidenum">
              <a:rPr lang="it-IT" sz="1100" b="1">
                <a:latin typeface="Calibri" pitchFamily="34" charset="0"/>
              </a:rPr>
              <a:pPr algn="ctr"/>
              <a:t>41</a:t>
            </a:fld>
            <a:endParaRPr lang="it-IT" sz="1100" b="1">
              <a:latin typeface="Calibri" pitchFamily="34" charset="0"/>
            </a:endParaRPr>
          </a:p>
        </p:txBody>
      </p:sp>
      <p:sp>
        <p:nvSpPr>
          <p:cNvPr id="6" name="Text Box 4"/>
          <p:cNvSpPr txBox="1">
            <a:spLocks noChangeArrowheads="1"/>
          </p:cNvSpPr>
          <p:nvPr/>
        </p:nvSpPr>
        <p:spPr bwMode="auto">
          <a:xfrm>
            <a:off x="2483768" y="0"/>
            <a:ext cx="6660232" cy="584775"/>
          </a:xfrm>
          <a:prstGeom prst="rect">
            <a:avLst/>
          </a:prstGeom>
          <a:noFill/>
          <a:ln w="9525">
            <a:noFill/>
            <a:miter lim="800000"/>
            <a:headEnd/>
            <a:tailEnd/>
          </a:ln>
          <a:effectLst/>
        </p:spPr>
        <p:txBody>
          <a:bodyPr wrap="square">
            <a:spAutoFit/>
          </a:bodyPr>
          <a:lstStyle/>
          <a:p>
            <a:pPr algn="r" fontAlgn="auto">
              <a:spcBef>
                <a:spcPts val="0"/>
              </a:spcBef>
              <a:spcAft>
                <a:spcPts val="0"/>
              </a:spcAft>
              <a:defRPr/>
            </a:pPr>
            <a:r>
              <a:rPr lang="it-IT" sz="3200" b="1" dirty="0" smtClean="0">
                <a:solidFill>
                  <a:schemeClr val="bg1"/>
                </a:solidFill>
                <a:latin typeface="Calibri" pitchFamily="34" charset="0"/>
                <a:ea typeface="+mj-ea"/>
                <a:cs typeface="+mj-cs"/>
              </a:rPr>
              <a:t>Predisposizione offerta economica</a:t>
            </a:r>
            <a:endParaRPr lang="it-IT" sz="3200" b="1" dirty="0">
              <a:solidFill>
                <a:schemeClr val="bg1"/>
              </a:solidFill>
              <a:latin typeface="Calibri" pitchFamily="34" charset="0"/>
              <a:ea typeface="+mj-ea"/>
              <a:cs typeface="+mj-cs"/>
            </a:endParaRPr>
          </a:p>
        </p:txBody>
      </p:sp>
      <p:pic>
        <p:nvPicPr>
          <p:cNvPr id="2051" name="Picture 3"/>
          <p:cNvPicPr>
            <a:picLocks noChangeAspect="1" noChangeArrowheads="1"/>
          </p:cNvPicPr>
          <p:nvPr/>
        </p:nvPicPr>
        <p:blipFill>
          <a:blip r:embed="rId3" cstate="print"/>
          <a:srcRect/>
          <a:stretch>
            <a:fillRect/>
          </a:stretch>
        </p:blipFill>
        <p:spPr bwMode="auto">
          <a:xfrm>
            <a:off x="107504" y="1124744"/>
            <a:ext cx="8987657" cy="5355877"/>
          </a:xfrm>
          <a:prstGeom prst="rect">
            <a:avLst/>
          </a:prstGeom>
          <a:noFill/>
          <a:ln w="9525">
            <a:noFill/>
            <a:miter lim="800000"/>
            <a:headEnd/>
            <a:tailEnd/>
          </a:ln>
          <a:effectLst/>
        </p:spPr>
      </p:pic>
    </p:spTree>
  </p:cSld>
  <p:clrMapOvr>
    <a:masterClrMapping/>
  </p:clrMapOvr>
  <p:transition advClick="0"/>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contenuto 5"/>
          <p:cNvSpPr txBox="1">
            <a:spLocks/>
          </p:cNvSpPr>
          <p:nvPr/>
        </p:nvSpPr>
        <p:spPr bwMode="auto">
          <a:xfrm>
            <a:off x="26243" y="620688"/>
            <a:ext cx="9117757" cy="504056"/>
          </a:xfrm>
          <a:prstGeom prst="rect">
            <a:avLst/>
          </a:prstGeom>
          <a:noFill/>
          <a:ln w="9525">
            <a:noFill/>
            <a:miter lim="800000"/>
            <a:headEnd/>
            <a:tailEnd/>
          </a:ln>
        </p:spPr>
        <p:txBody>
          <a:bodyPr/>
          <a:lstStyle/>
          <a:p>
            <a:pPr marL="725488" indent="-342900" algn="ctr">
              <a:spcBef>
                <a:spcPct val="20000"/>
              </a:spcBef>
              <a:buClr>
                <a:schemeClr val="accent1"/>
              </a:buClr>
              <a:defRPr/>
            </a:pPr>
            <a:r>
              <a:rPr lang="it-IT" sz="2800" b="1" dirty="0" smtClean="0">
                <a:solidFill>
                  <a:srgbClr val="C00000"/>
                </a:solidFill>
                <a:latin typeface="+mn-lt"/>
              </a:rPr>
              <a:t>Valutazione dei costi – </a:t>
            </a:r>
            <a:r>
              <a:rPr lang="it-IT" sz="2000" b="1" dirty="0" err="1" smtClean="0">
                <a:solidFill>
                  <a:srgbClr val="C00000"/>
                </a:solidFill>
                <a:latin typeface="+mn-lt"/>
              </a:rPr>
              <a:t>Check</a:t>
            </a:r>
            <a:r>
              <a:rPr lang="it-IT" sz="2000" b="1" dirty="0" smtClean="0">
                <a:solidFill>
                  <a:srgbClr val="C00000"/>
                </a:solidFill>
                <a:latin typeface="+mn-lt"/>
              </a:rPr>
              <a:t> </a:t>
            </a:r>
            <a:r>
              <a:rPr lang="it-IT" sz="2000" b="1" dirty="0" err="1" smtClean="0">
                <a:solidFill>
                  <a:srgbClr val="C00000"/>
                </a:solidFill>
                <a:latin typeface="+mn-lt"/>
              </a:rPr>
              <a:t>list</a:t>
            </a:r>
            <a:endParaRPr lang="it-IT" sz="2000" b="1" dirty="0" smtClean="0">
              <a:solidFill>
                <a:srgbClr val="C00000"/>
              </a:solidFill>
              <a:latin typeface="+mn-lt"/>
            </a:endParaRPr>
          </a:p>
          <a:p>
            <a:pPr marL="725488" indent="-342900" algn="ctr">
              <a:spcBef>
                <a:spcPct val="20000"/>
              </a:spcBef>
              <a:buClr>
                <a:schemeClr val="accent1"/>
              </a:buClr>
              <a:defRPr/>
            </a:pPr>
            <a:endParaRPr lang="it-IT" sz="2800" b="1" dirty="0" smtClean="0">
              <a:solidFill>
                <a:srgbClr val="C00000"/>
              </a:solidFill>
              <a:latin typeface="+mn-lt"/>
            </a:endParaRPr>
          </a:p>
        </p:txBody>
      </p:sp>
      <p:sp>
        <p:nvSpPr>
          <p:cNvPr id="35847" name="Segnaposto numero diapositiva 8"/>
          <p:cNvSpPr txBox="1">
            <a:spLocks/>
          </p:cNvSpPr>
          <p:nvPr/>
        </p:nvSpPr>
        <p:spPr bwMode="auto">
          <a:xfrm>
            <a:off x="3498850" y="6448425"/>
            <a:ext cx="2133600" cy="365125"/>
          </a:xfrm>
          <a:prstGeom prst="rect">
            <a:avLst/>
          </a:prstGeom>
          <a:noFill/>
          <a:ln w="9525">
            <a:noFill/>
            <a:miter lim="800000"/>
            <a:headEnd/>
            <a:tailEnd/>
          </a:ln>
        </p:spPr>
        <p:txBody>
          <a:bodyPr anchor="ctr"/>
          <a:lstStyle/>
          <a:p>
            <a:pPr algn="ctr"/>
            <a:fld id="{47EDFC3B-3322-405D-B7D7-CD38460ABCC5}" type="slidenum">
              <a:rPr lang="it-IT" sz="1100" b="1">
                <a:latin typeface="Calibri" pitchFamily="34" charset="0"/>
              </a:rPr>
              <a:pPr algn="ctr"/>
              <a:t>42</a:t>
            </a:fld>
            <a:endParaRPr lang="it-IT" sz="1100" b="1">
              <a:latin typeface="Calibri" pitchFamily="34" charset="0"/>
            </a:endParaRPr>
          </a:p>
        </p:txBody>
      </p:sp>
      <p:sp>
        <p:nvSpPr>
          <p:cNvPr id="6" name="Text Box 4"/>
          <p:cNvSpPr txBox="1">
            <a:spLocks noChangeArrowheads="1"/>
          </p:cNvSpPr>
          <p:nvPr/>
        </p:nvSpPr>
        <p:spPr bwMode="auto">
          <a:xfrm>
            <a:off x="2483768" y="0"/>
            <a:ext cx="6660232" cy="584775"/>
          </a:xfrm>
          <a:prstGeom prst="rect">
            <a:avLst/>
          </a:prstGeom>
          <a:noFill/>
          <a:ln w="9525">
            <a:noFill/>
            <a:miter lim="800000"/>
            <a:headEnd/>
            <a:tailEnd/>
          </a:ln>
          <a:effectLst/>
        </p:spPr>
        <p:txBody>
          <a:bodyPr wrap="square">
            <a:spAutoFit/>
          </a:bodyPr>
          <a:lstStyle/>
          <a:p>
            <a:pPr algn="r" fontAlgn="auto">
              <a:spcBef>
                <a:spcPts val="0"/>
              </a:spcBef>
              <a:spcAft>
                <a:spcPts val="0"/>
              </a:spcAft>
              <a:defRPr/>
            </a:pPr>
            <a:r>
              <a:rPr lang="it-IT" sz="3200" b="1" dirty="0" smtClean="0">
                <a:solidFill>
                  <a:schemeClr val="bg1"/>
                </a:solidFill>
                <a:latin typeface="Calibri" pitchFamily="34" charset="0"/>
                <a:ea typeface="+mj-ea"/>
                <a:cs typeface="+mj-cs"/>
              </a:rPr>
              <a:t>Predisposizione offerta economica</a:t>
            </a:r>
            <a:endParaRPr lang="it-IT" sz="3200" b="1" dirty="0">
              <a:solidFill>
                <a:schemeClr val="bg1"/>
              </a:solidFill>
              <a:latin typeface="Calibri" pitchFamily="34" charset="0"/>
              <a:ea typeface="+mj-ea"/>
              <a:cs typeface="+mj-cs"/>
            </a:endParaRPr>
          </a:p>
        </p:txBody>
      </p:sp>
      <p:pic>
        <p:nvPicPr>
          <p:cNvPr id="3075" name="Picture 3"/>
          <p:cNvPicPr>
            <a:picLocks noChangeAspect="1" noChangeArrowheads="1"/>
          </p:cNvPicPr>
          <p:nvPr/>
        </p:nvPicPr>
        <p:blipFill>
          <a:blip r:embed="rId3" cstate="print"/>
          <a:srcRect/>
          <a:stretch>
            <a:fillRect/>
          </a:stretch>
        </p:blipFill>
        <p:spPr bwMode="auto">
          <a:xfrm>
            <a:off x="73521" y="716410"/>
            <a:ext cx="9034983" cy="5664918"/>
          </a:xfrm>
          <a:prstGeom prst="rect">
            <a:avLst/>
          </a:prstGeom>
          <a:noFill/>
          <a:ln w="9525">
            <a:noFill/>
            <a:miter lim="800000"/>
            <a:headEnd/>
            <a:tailEnd/>
          </a:ln>
          <a:effectLst/>
        </p:spPr>
      </p:pic>
    </p:spTree>
  </p:cSld>
  <p:clrMapOvr>
    <a:masterClrMapping/>
  </p:clrMapOvr>
  <p:transition advClick="0"/>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contenuto 5"/>
          <p:cNvSpPr txBox="1">
            <a:spLocks/>
          </p:cNvSpPr>
          <p:nvPr/>
        </p:nvSpPr>
        <p:spPr bwMode="auto">
          <a:xfrm>
            <a:off x="26243" y="620688"/>
            <a:ext cx="9117757" cy="504056"/>
          </a:xfrm>
          <a:prstGeom prst="rect">
            <a:avLst/>
          </a:prstGeom>
          <a:noFill/>
          <a:ln w="9525">
            <a:noFill/>
            <a:miter lim="800000"/>
            <a:headEnd/>
            <a:tailEnd/>
          </a:ln>
        </p:spPr>
        <p:txBody>
          <a:bodyPr/>
          <a:lstStyle/>
          <a:p>
            <a:pPr marL="725488" indent="-342900" algn="ctr">
              <a:spcBef>
                <a:spcPct val="20000"/>
              </a:spcBef>
              <a:buClr>
                <a:schemeClr val="accent1"/>
              </a:buClr>
              <a:defRPr/>
            </a:pPr>
            <a:r>
              <a:rPr lang="it-IT" sz="2800" b="1" dirty="0" smtClean="0">
                <a:solidFill>
                  <a:srgbClr val="C00000"/>
                </a:solidFill>
                <a:latin typeface="+mn-lt"/>
              </a:rPr>
              <a:t>Valutazione oneri finanziari - </a:t>
            </a:r>
            <a:r>
              <a:rPr lang="it-IT" sz="2000" b="1" dirty="0" smtClean="0">
                <a:solidFill>
                  <a:srgbClr val="C00000"/>
                </a:solidFill>
                <a:latin typeface="+mn-lt"/>
              </a:rPr>
              <a:t> Modalità di fatturazione e incasso</a:t>
            </a:r>
            <a:endParaRPr lang="it-IT" sz="2800" b="1" dirty="0" smtClean="0">
              <a:solidFill>
                <a:srgbClr val="C00000"/>
              </a:solidFill>
              <a:latin typeface="+mn-lt"/>
            </a:endParaRPr>
          </a:p>
        </p:txBody>
      </p:sp>
      <p:sp>
        <p:nvSpPr>
          <p:cNvPr id="35847" name="Segnaposto numero diapositiva 8"/>
          <p:cNvSpPr txBox="1">
            <a:spLocks/>
          </p:cNvSpPr>
          <p:nvPr/>
        </p:nvSpPr>
        <p:spPr bwMode="auto">
          <a:xfrm>
            <a:off x="3498850" y="6448425"/>
            <a:ext cx="2133600" cy="365125"/>
          </a:xfrm>
          <a:prstGeom prst="rect">
            <a:avLst/>
          </a:prstGeom>
          <a:noFill/>
          <a:ln w="9525">
            <a:noFill/>
            <a:miter lim="800000"/>
            <a:headEnd/>
            <a:tailEnd/>
          </a:ln>
        </p:spPr>
        <p:txBody>
          <a:bodyPr anchor="ctr"/>
          <a:lstStyle/>
          <a:p>
            <a:pPr algn="ctr"/>
            <a:fld id="{47EDFC3B-3322-405D-B7D7-CD38460ABCC5}" type="slidenum">
              <a:rPr lang="it-IT" sz="1100" b="1">
                <a:latin typeface="Calibri" pitchFamily="34" charset="0"/>
              </a:rPr>
              <a:pPr algn="ctr"/>
              <a:t>43</a:t>
            </a:fld>
            <a:endParaRPr lang="it-IT" sz="1100" b="1">
              <a:latin typeface="Calibri" pitchFamily="34" charset="0"/>
            </a:endParaRPr>
          </a:p>
        </p:txBody>
      </p:sp>
      <p:sp>
        <p:nvSpPr>
          <p:cNvPr id="6" name="Text Box 4"/>
          <p:cNvSpPr txBox="1">
            <a:spLocks noChangeArrowheads="1"/>
          </p:cNvSpPr>
          <p:nvPr/>
        </p:nvSpPr>
        <p:spPr bwMode="auto">
          <a:xfrm>
            <a:off x="2483768" y="0"/>
            <a:ext cx="6660232" cy="584775"/>
          </a:xfrm>
          <a:prstGeom prst="rect">
            <a:avLst/>
          </a:prstGeom>
          <a:noFill/>
          <a:ln w="9525">
            <a:noFill/>
            <a:miter lim="800000"/>
            <a:headEnd/>
            <a:tailEnd/>
          </a:ln>
          <a:effectLst/>
        </p:spPr>
        <p:txBody>
          <a:bodyPr wrap="square">
            <a:spAutoFit/>
          </a:bodyPr>
          <a:lstStyle/>
          <a:p>
            <a:pPr algn="r" fontAlgn="auto">
              <a:spcBef>
                <a:spcPts val="0"/>
              </a:spcBef>
              <a:spcAft>
                <a:spcPts val="0"/>
              </a:spcAft>
              <a:defRPr/>
            </a:pPr>
            <a:r>
              <a:rPr lang="it-IT" sz="3200" b="1" dirty="0" smtClean="0">
                <a:solidFill>
                  <a:schemeClr val="bg1"/>
                </a:solidFill>
                <a:latin typeface="Calibri" pitchFamily="34" charset="0"/>
                <a:ea typeface="+mj-ea"/>
                <a:cs typeface="+mj-cs"/>
              </a:rPr>
              <a:t>Predisposizione offerta economica</a:t>
            </a:r>
            <a:endParaRPr lang="it-IT" sz="3200" b="1" dirty="0">
              <a:solidFill>
                <a:schemeClr val="bg1"/>
              </a:solidFill>
              <a:latin typeface="Calibri" pitchFamily="34" charset="0"/>
              <a:ea typeface="+mj-ea"/>
              <a:cs typeface="+mj-cs"/>
            </a:endParaRPr>
          </a:p>
        </p:txBody>
      </p:sp>
      <p:pic>
        <p:nvPicPr>
          <p:cNvPr id="7" name="Picture 3"/>
          <p:cNvPicPr>
            <a:picLocks noChangeAspect="1" noChangeArrowheads="1"/>
          </p:cNvPicPr>
          <p:nvPr/>
        </p:nvPicPr>
        <p:blipFill>
          <a:blip r:embed="rId3" cstate="print"/>
          <a:srcRect/>
          <a:stretch>
            <a:fillRect/>
          </a:stretch>
        </p:blipFill>
        <p:spPr bwMode="auto">
          <a:xfrm>
            <a:off x="1187625" y="1196752"/>
            <a:ext cx="4608512" cy="2312457"/>
          </a:xfrm>
          <a:prstGeom prst="rect">
            <a:avLst/>
          </a:prstGeom>
          <a:noFill/>
          <a:ln w="9525">
            <a:noFill/>
            <a:miter lim="800000"/>
            <a:headEnd/>
            <a:tailEnd/>
          </a:ln>
          <a:effectLst/>
        </p:spPr>
      </p:pic>
      <p:sp>
        <p:nvSpPr>
          <p:cNvPr id="8" name="Rectangle 4"/>
          <p:cNvSpPr>
            <a:spLocks noChangeArrowheads="1"/>
          </p:cNvSpPr>
          <p:nvPr/>
        </p:nvSpPr>
        <p:spPr bwMode="auto">
          <a:xfrm>
            <a:off x="323528" y="3999547"/>
            <a:ext cx="8568952" cy="20313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r>
              <a:rPr lang="it-IT" dirty="0" smtClean="0">
                <a:solidFill>
                  <a:srgbClr val="000000"/>
                </a:solidFill>
                <a:latin typeface="Calibri"/>
                <a:ea typeface="Calibri" pitchFamily="34" charset="0"/>
                <a:cs typeface="Arial" pitchFamily="34" charset="0"/>
              </a:rPr>
              <a:t>I giorni di incasso devono tenere conto delle modalità di fatturazione previste dal capitolato ad esempio:</a:t>
            </a:r>
          </a:p>
          <a:p>
            <a:r>
              <a:rPr lang="it-IT" dirty="0" smtClean="0">
                <a:solidFill>
                  <a:srgbClr val="000000"/>
                </a:solidFill>
                <a:latin typeface="Calibri"/>
                <a:ea typeface="Calibri" pitchFamily="34" charset="0"/>
                <a:cs typeface="Arial" pitchFamily="34" charset="0"/>
              </a:rPr>
              <a:t>I corrispettivi relativi ai punti funzione saranno riconosciuti secondo il seguente criterio:</a:t>
            </a:r>
          </a:p>
          <a:p>
            <a:pPr marL="180975" indent="-180975">
              <a:buFont typeface="Arial" pitchFamily="34" charset="0"/>
              <a:buChar char="•"/>
            </a:pPr>
            <a:r>
              <a:rPr lang="it-IT" dirty="0" smtClean="0">
                <a:solidFill>
                  <a:srgbClr val="000000"/>
                </a:solidFill>
                <a:latin typeface="Calibri"/>
                <a:ea typeface="Calibri" pitchFamily="34" charset="0"/>
                <a:cs typeface="Arial" pitchFamily="34" charset="0"/>
              </a:rPr>
              <a:t>20% all’approvazione del documento di specifica dei requisiti,</a:t>
            </a:r>
          </a:p>
          <a:p>
            <a:pPr marL="180975" indent="-180975">
              <a:buFont typeface="Arial" pitchFamily="34" charset="0"/>
              <a:buChar char="•"/>
            </a:pPr>
            <a:r>
              <a:rPr lang="it-IT" dirty="0" smtClean="0">
                <a:solidFill>
                  <a:srgbClr val="000000"/>
                </a:solidFill>
                <a:latin typeface="Calibri"/>
                <a:ea typeface="Calibri" pitchFamily="34" charset="0"/>
                <a:cs typeface="Arial" pitchFamily="34" charset="0"/>
              </a:rPr>
              <a:t>20% all’approvazione del documento di specifica progettuale (Disegno tecnico),</a:t>
            </a:r>
          </a:p>
          <a:p>
            <a:pPr marL="180975" indent="-180975">
              <a:buFont typeface="Arial" pitchFamily="34" charset="0"/>
              <a:buChar char="•"/>
            </a:pPr>
            <a:r>
              <a:rPr lang="it-IT" dirty="0" smtClean="0">
                <a:solidFill>
                  <a:srgbClr val="000000"/>
                </a:solidFill>
                <a:latin typeface="Calibri"/>
                <a:ea typeface="Calibri" pitchFamily="34" charset="0"/>
                <a:cs typeface="Arial" pitchFamily="34" charset="0"/>
              </a:rPr>
              <a:t>30% all’esito positivo del collaudo,</a:t>
            </a:r>
          </a:p>
          <a:p>
            <a:pPr marL="180975" indent="-180975">
              <a:buFont typeface="Arial" pitchFamily="34" charset="0"/>
              <a:buChar char="•"/>
            </a:pPr>
            <a:r>
              <a:rPr lang="it-IT" dirty="0" smtClean="0">
                <a:solidFill>
                  <a:srgbClr val="000000"/>
                </a:solidFill>
                <a:latin typeface="Calibri"/>
                <a:ea typeface="Calibri" pitchFamily="34" charset="0"/>
                <a:cs typeface="Arial" pitchFamily="34" charset="0"/>
              </a:rPr>
              <a:t>30% al rilascio in esercizio.</a:t>
            </a:r>
          </a:p>
        </p:txBody>
      </p:sp>
    </p:spTree>
  </p:cSld>
  <p:clrMapOvr>
    <a:masterClrMapping/>
  </p:clrMapOvr>
  <p:transition advClick="0"/>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contenuto 5"/>
          <p:cNvSpPr txBox="1">
            <a:spLocks/>
          </p:cNvSpPr>
          <p:nvPr/>
        </p:nvSpPr>
        <p:spPr bwMode="auto">
          <a:xfrm>
            <a:off x="26243" y="620688"/>
            <a:ext cx="9117757" cy="432048"/>
          </a:xfrm>
          <a:prstGeom prst="rect">
            <a:avLst/>
          </a:prstGeom>
          <a:noFill/>
          <a:ln w="9525">
            <a:noFill/>
            <a:miter lim="800000"/>
            <a:headEnd/>
            <a:tailEnd/>
          </a:ln>
        </p:spPr>
        <p:txBody>
          <a:bodyPr/>
          <a:lstStyle/>
          <a:p>
            <a:pPr marL="725488" indent="-342900" algn="ctr">
              <a:spcBef>
                <a:spcPct val="20000"/>
              </a:spcBef>
              <a:buClr>
                <a:schemeClr val="accent1"/>
              </a:buClr>
              <a:defRPr/>
            </a:pPr>
            <a:r>
              <a:rPr lang="it-IT" sz="2800" b="1" dirty="0" smtClean="0">
                <a:solidFill>
                  <a:srgbClr val="C00000"/>
                </a:solidFill>
                <a:latin typeface="+mn-lt"/>
              </a:rPr>
              <a:t>Autorizzazione business </a:t>
            </a:r>
            <a:r>
              <a:rPr lang="it-IT" sz="2800" b="1" dirty="0" err="1" smtClean="0">
                <a:solidFill>
                  <a:srgbClr val="C00000"/>
                </a:solidFill>
                <a:latin typeface="+mn-lt"/>
              </a:rPr>
              <a:t>plan</a:t>
            </a:r>
            <a:endParaRPr lang="it-IT" sz="1050" b="1" dirty="0" smtClean="0">
              <a:solidFill>
                <a:srgbClr val="C00000"/>
              </a:solidFill>
            </a:endParaRPr>
          </a:p>
        </p:txBody>
      </p:sp>
      <p:sp>
        <p:nvSpPr>
          <p:cNvPr id="35847" name="Segnaposto numero diapositiva 8"/>
          <p:cNvSpPr txBox="1">
            <a:spLocks/>
          </p:cNvSpPr>
          <p:nvPr/>
        </p:nvSpPr>
        <p:spPr bwMode="auto">
          <a:xfrm>
            <a:off x="3498850" y="6448425"/>
            <a:ext cx="2133600" cy="365125"/>
          </a:xfrm>
          <a:prstGeom prst="rect">
            <a:avLst/>
          </a:prstGeom>
          <a:noFill/>
          <a:ln w="9525">
            <a:noFill/>
            <a:miter lim="800000"/>
            <a:headEnd/>
            <a:tailEnd/>
          </a:ln>
        </p:spPr>
        <p:txBody>
          <a:bodyPr anchor="ctr"/>
          <a:lstStyle/>
          <a:p>
            <a:pPr algn="ctr"/>
            <a:fld id="{47EDFC3B-3322-405D-B7D7-CD38460ABCC5}" type="slidenum">
              <a:rPr lang="it-IT" sz="1100" b="1">
                <a:latin typeface="Calibri" pitchFamily="34" charset="0"/>
              </a:rPr>
              <a:pPr algn="ctr"/>
              <a:t>44</a:t>
            </a:fld>
            <a:endParaRPr lang="it-IT" sz="1100" b="1">
              <a:latin typeface="Calibri" pitchFamily="34" charset="0"/>
            </a:endParaRPr>
          </a:p>
        </p:txBody>
      </p:sp>
      <p:sp>
        <p:nvSpPr>
          <p:cNvPr id="6" name="Text Box 4"/>
          <p:cNvSpPr txBox="1">
            <a:spLocks noChangeArrowheads="1"/>
          </p:cNvSpPr>
          <p:nvPr/>
        </p:nvSpPr>
        <p:spPr bwMode="auto">
          <a:xfrm>
            <a:off x="2483768" y="0"/>
            <a:ext cx="6660232" cy="584775"/>
          </a:xfrm>
          <a:prstGeom prst="rect">
            <a:avLst/>
          </a:prstGeom>
          <a:noFill/>
          <a:ln w="9525">
            <a:noFill/>
            <a:miter lim="800000"/>
            <a:headEnd/>
            <a:tailEnd/>
          </a:ln>
          <a:effectLst/>
        </p:spPr>
        <p:txBody>
          <a:bodyPr wrap="square">
            <a:spAutoFit/>
          </a:bodyPr>
          <a:lstStyle/>
          <a:p>
            <a:pPr algn="r" fontAlgn="auto">
              <a:spcBef>
                <a:spcPts val="0"/>
              </a:spcBef>
              <a:spcAft>
                <a:spcPts val="0"/>
              </a:spcAft>
              <a:defRPr/>
            </a:pPr>
            <a:r>
              <a:rPr lang="it-IT" sz="3200" b="1" dirty="0" smtClean="0">
                <a:solidFill>
                  <a:schemeClr val="bg1"/>
                </a:solidFill>
                <a:latin typeface="Calibri" pitchFamily="34" charset="0"/>
                <a:ea typeface="+mj-ea"/>
                <a:cs typeface="+mj-cs"/>
              </a:rPr>
              <a:t>Predisposizione offerta economica</a:t>
            </a:r>
            <a:endParaRPr lang="it-IT" sz="3200" b="1" dirty="0">
              <a:solidFill>
                <a:schemeClr val="bg1"/>
              </a:solidFill>
              <a:latin typeface="Calibri" pitchFamily="34" charset="0"/>
              <a:ea typeface="+mj-ea"/>
              <a:cs typeface="+mj-cs"/>
            </a:endParaRPr>
          </a:p>
        </p:txBody>
      </p:sp>
      <p:sp>
        <p:nvSpPr>
          <p:cNvPr id="7" name="Rectangle 1"/>
          <p:cNvSpPr>
            <a:spLocks noChangeArrowheads="1"/>
          </p:cNvSpPr>
          <p:nvPr/>
        </p:nvSpPr>
        <p:spPr bwMode="auto">
          <a:xfrm>
            <a:off x="323528" y="1124744"/>
            <a:ext cx="8496944" cy="369331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it-IT" dirty="0" smtClean="0">
                <a:solidFill>
                  <a:srgbClr val="000000"/>
                </a:solidFill>
                <a:latin typeface="+mn-lt"/>
                <a:ea typeface="Calibri" pitchFamily="34" charset="0"/>
                <a:cs typeface="Arial" pitchFamily="34" charset="0"/>
              </a:rPr>
              <a:t>Il Responsabile del Delivery  fornisce tutti gli elementi di costo derivanti dalle valutazioni progettuali e/o dalle offerte dei fornitori affinché il Bid manager possa</a:t>
            </a:r>
          </a:p>
          <a:p>
            <a:pPr eaLnBrk="0" hangingPunct="0"/>
            <a:r>
              <a:rPr lang="it-IT" dirty="0" smtClean="0">
                <a:solidFill>
                  <a:srgbClr val="000000"/>
                </a:solidFill>
                <a:latin typeface="+mn-lt"/>
                <a:ea typeface="Calibri" pitchFamily="34" charset="0"/>
                <a:cs typeface="Arial" pitchFamily="34" charset="0"/>
              </a:rPr>
              <a:t>predisporre il </a:t>
            </a:r>
            <a:r>
              <a:rPr lang="it-IT" dirty="0" err="1" smtClean="0">
                <a:solidFill>
                  <a:srgbClr val="000000"/>
                </a:solidFill>
                <a:latin typeface="+mn-lt"/>
                <a:ea typeface="Calibri" pitchFamily="34" charset="0"/>
                <a:cs typeface="Arial" pitchFamily="34" charset="0"/>
              </a:rPr>
              <a:t>Cost</a:t>
            </a:r>
            <a:r>
              <a:rPr lang="it-IT" dirty="0" smtClean="0">
                <a:solidFill>
                  <a:srgbClr val="000000"/>
                </a:solidFill>
                <a:latin typeface="+mn-lt"/>
                <a:ea typeface="Calibri" pitchFamily="34" charset="0"/>
                <a:cs typeface="Arial" pitchFamily="34" charset="0"/>
              </a:rPr>
              <a:t> </a:t>
            </a:r>
            <a:r>
              <a:rPr lang="it-IT" dirty="0" err="1" smtClean="0">
                <a:solidFill>
                  <a:srgbClr val="000000"/>
                </a:solidFill>
                <a:latin typeface="+mn-lt"/>
                <a:ea typeface="Calibri" pitchFamily="34" charset="0"/>
                <a:cs typeface="Arial" pitchFamily="34" charset="0"/>
              </a:rPr>
              <a:t>Model</a:t>
            </a:r>
            <a:r>
              <a:rPr lang="it-IT" dirty="0" smtClean="0">
                <a:solidFill>
                  <a:srgbClr val="000000"/>
                </a:solidFill>
                <a:latin typeface="+mn-lt"/>
                <a:ea typeface="Calibri" pitchFamily="34" charset="0"/>
                <a:cs typeface="Arial" pitchFamily="34" charset="0"/>
              </a:rPr>
              <a:t> e quindi l’Offerta Economica; verifica inoltre che siano presi correttamente in considerazione tutti i possibili elementi di costo.</a:t>
            </a:r>
          </a:p>
          <a:p>
            <a:pPr eaLnBrk="0" hangingPunct="0"/>
            <a:endParaRPr lang="it-IT" dirty="0" smtClean="0">
              <a:solidFill>
                <a:srgbClr val="000000"/>
              </a:solidFill>
              <a:latin typeface="+mn-lt"/>
              <a:ea typeface="Calibr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lang="it-IT" dirty="0" smtClean="0">
                <a:solidFill>
                  <a:srgbClr val="000000"/>
                </a:solidFill>
                <a:latin typeface="+mn-lt"/>
                <a:ea typeface="Calibri" pitchFamily="34" charset="0"/>
                <a:cs typeface="Arial" pitchFamily="34" charset="0"/>
              </a:rPr>
              <a:t>Sulla base del </a:t>
            </a:r>
            <a:r>
              <a:rPr lang="it-IT" dirty="0" err="1" smtClean="0">
                <a:solidFill>
                  <a:srgbClr val="000000"/>
                </a:solidFill>
                <a:latin typeface="+mn-lt"/>
                <a:ea typeface="Calibri" pitchFamily="34" charset="0"/>
                <a:cs typeface="Arial" pitchFamily="34" charset="0"/>
              </a:rPr>
              <a:t>Cost</a:t>
            </a:r>
            <a:r>
              <a:rPr lang="it-IT" dirty="0" smtClean="0">
                <a:solidFill>
                  <a:srgbClr val="000000"/>
                </a:solidFill>
                <a:latin typeface="+mn-lt"/>
                <a:ea typeface="Calibri" pitchFamily="34" charset="0"/>
                <a:cs typeface="Arial" pitchFamily="34" charset="0"/>
              </a:rPr>
              <a:t> </a:t>
            </a:r>
            <a:r>
              <a:rPr lang="it-IT" dirty="0" err="1" smtClean="0">
                <a:solidFill>
                  <a:srgbClr val="000000"/>
                </a:solidFill>
                <a:latin typeface="+mn-lt"/>
                <a:ea typeface="Calibri" pitchFamily="34" charset="0"/>
                <a:cs typeface="Arial" pitchFamily="34" charset="0"/>
              </a:rPr>
              <a:t>Model</a:t>
            </a:r>
            <a:r>
              <a:rPr lang="it-IT" dirty="0" smtClean="0">
                <a:solidFill>
                  <a:srgbClr val="000000"/>
                </a:solidFill>
                <a:latin typeface="+mn-lt"/>
                <a:ea typeface="Calibri" pitchFamily="34" charset="0"/>
                <a:cs typeface="Arial" pitchFamily="34" charset="0"/>
              </a:rPr>
              <a:t>, il </a:t>
            </a:r>
            <a:r>
              <a:rPr lang="it-IT" dirty="0" err="1" smtClean="0">
                <a:solidFill>
                  <a:srgbClr val="000000"/>
                </a:solidFill>
                <a:latin typeface="+mn-lt"/>
                <a:ea typeface="Calibri" pitchFamily="34" charset="0"/>
                <a:cs typeface="Arial" pitchFamily="34" charset="0"/>
              </a:rPr>
              <a:t>bid</a:t>
            </a:r>
            <a:r>
              <a:rPr lang="it-IT" dirty="0" smtClean="0">
                <a:solidFill>
                  <a:srgbClr val="000000"/>
                </a:solidFill>
                <a:latin typeface="+mn-lt"/>
                <a:ea typeface="Calibri" pitchFamily="34" charset="0"/>
                <a:cs typeface="Arial" pitchFamily="34" charset="0"/>
              </a:rPr>
              <a:t> manager:</a:t>
            </a:r>
          </a:p>
          <a:p>
            <a:pPr marL="180975" marR="0" lvl="0" indent="-180975" algn="l" defTabSz="914400" rtl="0" eaLnBrk="0" fontAlgn="base" latinLnBrk="0" hangingPunct="0">
              <a:lnSpc>
                <a:spcPct val="100000"/>
              </a:lnSpc>
              <a:spcBef>
                <a:spcPct val="0"/>
              </a:spcBef>
              <a:spcAft>
                <a:spcPct val="0"/>
              </a:spcAft>
              <a:buClrTx/>
              <a:buSzTx/>
              <a:buFont typeface="Arial" pitchFamily="34" charset="0"/>
              <a:buChar char="•"/>
              <a:tabLst/>
            </a:pPr>
            <a:r>
              <a:rPr lang="it-IT" dirty="0" smtClean="0">
                <a:solidFill>
                  <a:srgbClr val="000000"/>
                </a:solidFill>
                <a:latin typeface="+mn-lt"/>
                <a:ea typeface="Calibri" pitchFamily="34" charset="0"/>
                <a:cs typeface="Arial" pitchFamily="34" charset="0"/>
              </a:rPr>
              <a:t>valuta insieme al responsabile della Business </a:t>
            </a:r>
            <a:r>
              <a:rPr lang="it-IT" dirty="0" err="1" smtClean="0">
                <a:solidFill>
                  <a:srgbClr val="000000"/>
                </a:solidFill>
                <a:latin typeface="+mn-lt"/>
                <a:ea typeface="Calibri" pitchFamily="34" charset="0"/>
                <a:cs typeface="Arial" pitchFamily="34" charset="0"/>
              </a:rPr>
              <a:t>Unit</a:t>
            </a:r>
            <a:r>
              <a:rPr lang="it-IT" dirty="0" smtClean="0">
                <a:solidFill>
                  <a:srgbClr val="000000"/>
                </a:solidFill>
                <a:latin typeface="+mn-lt"/>
                <a:ea typeface="Calibri" pitchFamily="34" charset="0"/>
                <a:cs typeface="Arial" pitchFamily="34" charset="0"/>
              </a:rPr>
              <a:t> il costo globale del progetto o della parte di competenza della struttura di Business in caso di RTI (eventualmente in collaborazione con le altre Aziende del RTI coinvolte) richiedendo il supporto della Funzione Acquisti nel caso in cui sia prevista la fornitura di beni o servizi di terzi;</a:t>
            </a:r>
          </a:p>
          <a:p>
            <a:pPr marL="180975" marR="0" lvl="0" indent="-180975" algn="l" defTabSz="914400" rtl="0" eaLnBrk="0" fontAlgn="base" latinLnBrk="0" hangingPunct="0">
              <a:lnSpc>
                <a:spcPct val="100000"/>
              </a:lnSpc>
              <a:spcBef>
                <a:spcPct val="0"/>
              </a:spcBef>
              <a:spcAft>
                <a:spcPct val="0"/>
              </a:spcAft>
              <a:buClrTx/>
              <a:buSzTx/>
              <a:buFont typeface="Arial" pitchFamily="34" charset="0"/>
              <a:buChar char="•"/>
              <a:tabLst/>
            </a:pPr>
            <a:r>
              <a:rPr lang="it-IT" dirty="0" smtClean="0">
                <a:solidFill>
                  <a:srgbClr val="000000"/>
                </a:solidFill>
                <a:latin typeface="+mn-lt"/>
                <a:ea typeface="Calibri" pitchFamily="34" charset="0"/>
                <a:cs typeface="Arial" pitchFamily="34" charset="0"/>
              </a:rPr>
              <a:t>verifica insieme al Delivery e al responsabile della BU la completezza e affidabilità delle informazioni contenute nel </a:t>
            </a:r>
            <a:r>
              <a:rPr lang="it-IT" dirty="0" err="1" smtClean="0">
                <a:solidFill>
                  <a:srgbClr val="000000"/>
                </a:solidFill>
                <a:latin typeface="+mn-lt"/>
                <a:ea typeface="Calibri" pitchFamily="34" charset="0"/>
                <a:cs typeface="Arial" pitchFamily="34" charset="0"/>
              </a:rPr>
              <a:t>Cost</a:t>
            </a:r>
            <a:r>
              <a:rPr lang="it-IT" dirty="0" smtClean="0">
                <a:solidFill>
                  <a:srgbClr val="000000"/>
                </a:solidFill>
                <a:latin typeface="+mn-lt"/>
                <a:ea typeface="Calibri" pitchFamily="34" charset="0"/>
                <a:cs typeface="Arial" pitchFamily="34" charset="0"/>
              </a:rPr>
              <a:t> </a:t>
            </a:r>
            <a:r>
              <a:rPr lang="it-IT" dirty="0" err="1" smtClean="0">
                <a:solidFill>
                  <a:srgbClr val="000000"/>
                </a:solidFill>
                <a:latin typeface="+mn-lt"/>
                <a:ea typeface="Calibri" pitchFamily="34" charset="0"/>
                <a:cs typeface="Arial" pitchFamily="34" charset="0"/>
              </a:rPr>
              <a:t>Model</a:t>
            </a:r>
            <a:r>
              <a:rPr lang="it-IT" dirty="0" smtClean="0">
                <a:solidFill>
                  <a:srgbClr val="000000"/>
                </a:solidFill>
                <a:latin typeface="+mn-lt"/>
                <a:ea typeface="Calibri" pitchFamily="34" charset="0"/>
                <a:cs typeface="Arial" pitchFamily="34" charset="0"/>
              </a:rPr>
              <a:t> stesso con la collaborazione del controller di BU;</a:t>
            </a:r>
          </a:p>
        </p:txBody>
      </p:sp>
    </p:spTree>
  </p:cSld>
  <p:clrMapOvr>
    <a:masterClrMapping/>
  </p:clrMapOvr>
  <p:transition advClick="0"/>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contenuto 5"/>
          <p:cNvSpPr txBox="1">
            <a:spLocks/>
          </p:cNvSpPr>
          <p:nvPr/>
        </p:nvSpPr>
        <p:spPr bwMode="auto">
          <a:xfrm>
            <a:off x="26243" y="620688"/>
            <a:ext cx="9117757" cy="504056"/>
          </a:xfrm>
          <a:prstGeom prst="rect">
            <a:avLst/>
          </a:prstGeom>
          <a:noFill/>
          <a:ln w="9525">
            <a:noFill/>
            <a:miter lim="800000"/>
            <a:headEnd/>
            <a:tailEnd/>
          </a:ln>
        </p:spPr>
        <p:txBody>
          <a:bodyPr/>
          <a:lstStyle/>
          <a:p>
            <a:pPr marL="725488" indent="-342900" algn="ctr">
              <a:spcBef>
                <a:spcPct val="20000"/>
              </a:spcBef>
              <a:buClr>
                <a:schemeClr val="accent1"/>
              </a:buClr>
              <a:defRPr/>
            </a:pPr>
            <a:r>
              <a:rPr lang="it-IT" sz="2800" b="1" dirty="0" smtClean="0">
                <a:solidFill>
                  <a:srgbClr val="C00000"/>
                </a:solidFill>
                <a:latin typeface="+mn-lt"/>
              </a:rPr>
              <a:t>Autorizzazione business </a:t>
            </a:r>
            <a:r>
              <a:rPr lang="it-IT" sz="2800" b="1" dirty="0" err="1" smtClean="0">
                <a:solidFill>
                  <a:srgbClr val="C00000"/>
                </a:solidFill>
                <a:latin typeface="+mn-lt"/>
              </a:rPr>
              <a:t>plan</a:t>
            </a:r>
            <a:endParaRPr lang="it-IT" sz="2800" b="1" dirty="0" smtClean="0">
              <a:solidFill>
                <a:srgbClr val="C00000"/>
              </a:solidFill>
              <a:latin typeface="+mn-lt"/>
            </a:endParaRPr>
          </a:p>
        </p:txBody>
      </p:sp>
      <p:sp>
        <p:nvSpPr>
          <p:cNvPr id="35847" name="Segnaposto numero diapositiva 8"/>
          <p:cNvSpPr txBox="1">
            <a:spLocks/>
          </p:cNvSpPr>
          <p:nvPr/>
        </p:nvSpPr>
        <p:spPr bwMode="auto">
          <a:xfrm>
            <a:off x="3498850" y="6448425"/>
            <a:ext cx="2133600" cy="365125"/>
          </a:xfrm>
          <a:prstGeom prst="rect">
            <a:avLst/>
          </a:prstGeom>
          <a:noFill/>
          <a:ln w="9525">
            <a:noFill/>
            <a:miter lim="800000"/>
            <a:headEnd/>
            <a:tailEnd/>
          </a:ln>
        </p:spPr>
        <p:txBody>
          <a:bodyPr anchor="ctr"/>
          <a:lstStyle/>
          <a:p>
            <a:pPr algn="ctr"/>
            <a:fld id="{47EDFC3B-3322-405D-B7D7-CD38460ABCC5}" type="slidenum">
              <a:rPr lang="it-IT" sz="1100" b="1">
                <a:latin typeface="Calibri" pitchFamily="34" charset="0"/>
              </a:rPr>
              <a:pPr algn="ctr"/>
              <a:t>45</a:t>
            </a:fld>
            <a:endParaRPr lang="it-IT" sz="1100" b="1">
              <a:latin typeface="Calibri" pitchFamily="34" charset="0"/>
            </a:endParaRPr>
          </a:p>
        </p:txBody>
      </p:sp>
      <p:sp>
        <p:nvSpPr>
          <p:cNvPr id="6" name="Text Box 4"/>
          <p:cNvSpPr txBox="1">
            <a:spLocks noChangeArrowheads="1"/>
          </p:cNvSpPr>
          <p:nvPr/>
        </p:nvSpPr>
        <p:spPr bwMode="auto">
          <a:xfrm>
            <a:off x="2483768" y="0"/>
            <a:ext cx="6660232" cy="584775"/>
          </a:xfrm>
          <a:prstGeom prst="rect">
            <a:avLst/>
          </a:prstGeom>
          <a:noFill/>
          <a:ln w="9525">
            <a:noFill/>
            <a:miter lim="800000"/>
            <a:headEnd/>
            <a:tailEnd/>
          </a:ln>
          <a:effectLst/>
        </p:spPr>
        <p:txBody>
          <a:bodyPr wrap="square">
            <a:spAutoFit/>
          </a:bodyPr>
          <a:lstStyle/>
          <a:p>
            <a:pPr algn="r" fontAlgn="auto">
              <a:spcBef>
                <a:spcPts val="0"/>
              </a:spcBef>
              <a:spcAft>
                <a:spcPts val="0"/>
              </a:spcAft>
              <a:defRPr/>
            </a:pPr>
            <a:r>
              <a:rPr lang="it-IT" sz="3200" b="1" dirty="0" smtClean="0">
                <a:solidFill>
                  <a:schemeClr val="bg1"/>
                </a:solidFill>
                <a:latin typeface="Calibri" pitchFamily="34" charset="0"/>
                <a:ea typeface="+mj-ea"/>
                <a:cs typeface="+mj-cs"/>
              </a:rPr>
              <a:t>Predisposizione offerta economica</a:t>
            </a:r>
            <a:endParaRPr lang="it-IT" sz="3200" b="1" dirty="0">
              <a:solidFill>
                <a:schemeClr val="bg1"/>
              </a:solidFill>
              <a:latin typeface="Calibri" pitchFamily="34" charset="0"/>
              <a:ea typeface="+mj-ea"/>
              <a:cs typeface="+mj-cs"/>
            </a:endParaRPr>
          </a:p>
        </p:txBody>
      </p:sp>
      <p:pic>
        <p:nvPicPr>
          <p:cNvPr id="142339" name="Picture 3"/>
          <p:cNvPicPr>
            <a:picLocks noChangeAspect="1" noChangeArrowheads="1"/>
          </p:cNvPicPr>
          <p:nvPr/>
        </p:nvPicPr>
        <p:blipFill>
          <a:blip r:embed="rId3" cstate="print"/>
          <a:srcRect/>
          <a:stretch>
            <a:fillRect/>
          </a:stretch>
        </p:blipFill>
        <p:spPr bwMode="auto">
          <a:xfrm>
            <a:off x="442913" y="1196752"/>
            <a:ext cx="8258175" cy="5086350"/>
          </a:xfrm>
          <a:prstGeom prst="rect">
            <a:avLst/>
          </a:prstGeom>
          <a:noFill/>
          <a:ln w="9525">
            <a:noFill/>
            <a:miter lim="800000"/>
            <a:headEnd/>
            <a:tailEnd/>
          </a:ln>
          <a:effectLst/>
        </p:spPr>
      </p:pic>
    </p:spTree>
  </p:cSld>
  <p:clrMapOvr>
    <a:masterClrMapping/>
  </p:clrMapOvr>
  <p:transition advClick="0"/>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contenuto 5"/>
          <p:cNvSpPr txBox="1">
            <a:spLocks/>
          </p:cNvSpPr>
          <p:nvPr/>
        </p:nvSpPr>
        <p:spPr bwMode="auto">
          <a:xfrm>
            <a:off x="26243" y="620688"/>
            <a:ext cx="9117757" cy="504056"/>
          </a:xfrm>
          <a:prstGeom prst="rect">
            <a:avLst/>
          </a:prstGeom>
          <a:noFill/>
          <a:ln w="9525">
            <a:noFill/>
            <a:miter lim="800000"/>
            <a:headEnd/>
            <a:tailEnd/>
          </a:ln>
        </p:spPr>
        <p:txBody>
          <a:bodyPr/>
          <a:lstStyle/>
          <a:p>
            <a:pPr marL="725488" indent="-342900" algn="ctr">
              <a:spcBef>
                <a:spcPct val="20000"/>
              </a:spcBef>
              <a:buClr>
                <a:schemeClr val="accent1"/>
              </a:buClr>
              <a:defRPr/>
            </a:pPr>
            <a:r>
              <a:rPr lang="it-IT" sz="2800" b="1" dirty="0" smtClean="0">
                <a:solidFill>
                  <a:srgbClr val="C00000"/>
                </a:solidFill>
                <a:latin typeface="+mn-lt"/>
              </a:rPr>
              <a:t>Autorizzazione business </a:t>
            </a:r>
            <a:r>
              <a:rPr lang="it-IT" sz="2800" b="1" dirty="0" err="1" smtClean="0">
                <a:solidFill>
                  <a:srgbClr val="C00000"/>
                </a:solidFill>
                <a:latin typeface="+mn-lt"/>
              </a:rPr>
              <a:t>plan</a:t>
            </a:r>
            <a:endParaRPr lang="it-IT" sz="2800" b="1" dirty="0" smtClean="0">
              <a:solidFill>
                <a:srgbClr val="C00000"/>
              </a:solidFill>
              <a:latin typeface="+mn-lt"/>
            </a:endParaRPr>
          </a:p>
        </p:txBody>
      </p:sp>
      <p:sp>
        <p:nvSpPr>
          <p:cNvPr id="35847" name="Segnaposto numero diapositiva 8"/>
          <p:cNvSpPr txBox="1">
            <a:spLocks/>
          </p:cNvSpPr>
          <p:nvPr/>
        </p:nvSpPr>
        <p:spPr bwMode="auto">
          <a:xfrm>
            <a:off x="3498850" y="6448425"/>
            <a:ext cx="2133600" cy="365125"/>
          </a:xfrm>
          <a:prstGeom prst="rect">
            <a:avLst/>
          </a:prstGeom>
          <a:noFill/>
          <a:ln w="9525">
            <a:noFill/>
            <a:miter lim="800000"/>
            <a:headEnd/>
            <a:tailEnd/>
          </a:ln>
        </p:spPr>
        <p:txBody>
          <a:bodyPr anchor="ctr"/>
          <a:lstStyle/>
          <a:p>
            <a:pPr algn="ctr"/>
            <a:fld id="{47EDFC3B-3322-405D-B7D7-CD38460ABCC5}" type="slidenum">
              <a:rPr lang="it-IT" sz="1100" b="1">
                <a:latin typeface="Calibri" pitchFamily="34" charset="0"/>
              </a:rPr>
              <a:pPr algn="ctr"/>
              <a:t>46</a:t>
            </a:fld>
            <a:endParaRPr lang="it-IT" sz="1100" b="1">
              <a:latin typeface="Calibri" pitchFamily="34" charset="0"/>
            </a:endParaRPr>
          </a:p>
        </p:txBody>
      </p:sp>
      <p:sp>
        <p:nvSpPr>
          <p:cNvPr id="6" name="Text Box 4"/>
          <p:cNvSpPr txBox="1">
            <a:spLocks noChangeArrowheads="1"/>
          </p:cNvSpPr>
          <p:nvPr/>
        </p:nvSpPr>
        <p:spPr bwMode="auto">
          <a:xfrm>
            <a:off x="2483768" y="0"/>
            <a:ext cx="6660232" cy="584775"/>
          </a:xfrm>
          <a:prstGeom prst="rect">
            <a:avLst/>
          </a:prstGeom>
          <a:noFill/>
          <a:ln w="9525">
            <a:noFill/>
            <a:miter lim="800000"/>
            <a:headEnd/>
            <a:tailEnd/>
          </a:ln>
          <a:effectLst/>
        </p:spPr>
        <p:txBody>
          <a:bodyPr wrap="square">
            <a:spAutoFit/>
          </a:bodyPr>
          <a:lstStyle/>
          <a:p>
            <a:pPr algn="r" fontAlgn="auto">
              <a:spcBef>
                <a:spcPts val="0"/>
              </a:spcBef>
              <a:spcAft>
                <a:spcPts val="0"/>
              </a:spcAft>
              <a:defRPr/>
            </a:pPr>
            <a:r>
              <a:rPr lang="it-IT" sz="3200" b="1" dirty="0" smtClean="0">
                <a:solidFill>
                  <a:schemeClr val="bg1"/>
                </a:solidFill>
                <a:latin typeface="Calibri" pitchFamily="34" charset="0"/>
                <a:ea typeface="+mj-ea"/>
                <a:cs typeface="+mj-cs"/>
              </a:rPr>
              <a:t>Predisposizione offerta economica</a:t>
            </a:r>
            <a:endParaRPr lang="it-IT" sz="3200" b="1" dirty="0">
              <a:solidFill>
                <a:schemeClr val="bg1"/>
              </a:solidFill>
              <a:latin typeface="Calibri" pitchFamily="34" charset="0"/>
              <a:ea typeface="+mj-ea"/>
              <a:cs typeface="+mj-cs"/>
            </a:endParaRPr>
          </a:p>
        </p:txBody>
      </p:sp>
      <p:pic>
        <p:nvPicPr>
          <p:cNvPr id="143362" name="Picture 2"/>
          <p:cNvPicPr>
            <a:picLocks noChangeAspect="1" noChangeArrowheads="1"/>
          </p:cNvPicPr>
          <p:nvPr/>
        </p:nvPicPr>
        <p:blipFill>
          <a:blip r:embed="rId3" cstate="print"/>
          <a:srcRect/>
          <a:stretch>
            <a:fillRect/>
          </a:stretch>
        </p:blipFill>
        <p:spPr bwMode="auto">
          <a:xfrm>
            <a:off x="442913" y="1359371"/>
            <a:ext cx="8258175" cy="4733925"/>
          </a:xfrm>
          <a:prstGeom prst="rect">
            <a:avLst/>
          </a:prstGeom>
          <a:noFill/>
          <a:ln w="9525">
            <a:noFill/>
            <a:miter lim="800000"/>
            <a:headEnd/>
            <a:tailEnd/>
          </a:ln>
          <a:effectLst/>
        </p:spPr>
      </p:pic>
    </p:spTree>
  </p:cSld>
  <p:clrMapOvr>
    <a:masterClrMapping/>
  </p:clrMapOvr>
  <p:transition advClick="0"/>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contenuto 5"/>
          <p:cNvSpPr txBox="1">
            <a:spLocks/>
          </p:cNvSpPr>
          <p:nvPr/>
        </p:nvSpPr>
        <p:spPr bwMode="auto">
          <a:xfrm>
            <a:off x="26243" y="620688"/>
            <a:ext cx="9117757" cy="504056"/>
          </a:xfrm>
          <a:prstGeom prst="rect">
            <a:avLst/>
          </a:prstGeom>
          <a:noFill/>
          <a:ln w="9525">
            <a:noFill/>
            <a:miter lim="800000"/>
            <a:headEnd/>
            <a:tailEnd/>
          </a:ln>
        </p:spPr>
        <p:txBody>
          <a:bodyPr/>
          <a:lstStyle/>
          <a:p>
            <a:pPr marL="725488" indent="-342900" algn="ctr">
              <a:spcBef>
                <a:spcPct val="20000"/>
              </a:spcBef>
              <a:buClr>
                <a:schemeClr val="accent1"/>
              </a:buClr>
              <a:defRPr/>
            </a:pPr>
            <a:r>
              <a:rPr lang="it-IT" sz="2800" b="1" dirty="0" smtClean="0">
                <a:solidFill>
                  <a:srgbClr val="C00000"/>
                </a:solidFill>
                <a:latin typeface="+mn-lt"/>
              </a:rPr>
              <a:t>Autorizzazione business </a:t>
            </a:r>
            <a:r>
              <a:rPr lang="it-IT" sz="2800" b="1" dirty="0" err="1" smtClean="0">
                <a:solidFill>
                  <a:srgbClr val="C00000"/>
                </a:solidFill>
                <a:latin typeface="+mn-lt"/>
              </a:rPr>
              <a:t>plan</a:t>
            </a:r>
            <a:endParaRPr lang="it-IT" sz="2800" b="1" dirty="0" smtClean="0">
              <a:solidFill>
                <a:srgbClr val="C00000"/>
              </a:solidFill>
              <a:latin typeface="+mn-lt"/>
            </a:endParaRPr>
          </a:p>
        </p:txBody>
      </p:sp>
      <p:sp>
        <p:nvSpPr>
          <p:cNvPr id="35847" name="Segnaposto numero diapositiva 8"/>
          <p:cNvSpPr txBox="1">
            <a:spLocks/>
          </p:cNvSpPr>
          <p:nvPr/>
        </p:nvSpPr>
        <p:spPr bwMode="auto">
          <a:xfrm>
            <a:off x="3498850" y="6448425"/>
            <a:ext cx="2133600" cy="365125"/>
          </a:xfrm>
          <a:prstGeom prst="rect">
            <a:avLst/>
          </a:prstGeom>
          <a:noFill/>
          <a:ln w="9525">
            <a:noFill/>
            <a:miter lim="800000"/>
            <a:headEnd/>
            <a:tailEnd/>
          </a:ln>
        </p:spPr>
        <p:txBody>
          <a:bodyPr anchor="ctr"/>
          <a:lstStyle/>
          <a:p>
            <a:pPr algn="ctr"/>
            <a:fld id="{47EDFC3B-3322-405D-B7D7-CD38460ABCC5}" type="slidenum">
              <a:rPr lang="it-IT" sz="1100" b="1">
                <a:latin typeface="Calibri" pitchFamily="34" charset="0"/>
              </a:rPr>
              <a:pPr algn="ctr"/>
              <a:t>47</a:t>
            </a:fld>
            <a:endParaRPr lang="it-IT" sz="1100" b="1">
              <a:latin typeface="Calibri" pitchFamily="34" charset="0"/>
            </a:endParaRPr>
          </a:p>
        </p:txBody>
      </p:sp>
      <p:sp>
        <p:nvSpPr>
          <p:cNvPr id="6" name="Text Box 4"/>
          <p:cNvSpPr txBox="1">
            <a:spLocks noChangeArrowheads="1"/>
          </p:cNvSpPr>
          <p:nvPr/>
        </p:nvSpPr>
        <p:spPr bwMode="auto">
          <a:xfrm>
            <a:off x="2483768" y="0"/>
            <a:ext cx="6660232" cy="584775"/>
          </a:xfrm>
          <a:prstGeom prst="rect">
            <a:avLst/>
          </a:prstGeom>
          <a:noFill/>
          <a:ln w="9525">
            <a:noFill/>
            <a:miter lim="800000"/>
            <a:headEnd/>
            <a:tailEnd/>
          </a:ln>
          <a:effectLst/>
        </p:spPr>
        <p:txBody>
          <a:bodyPr wrap="square">
            <a:spAutoFit/>
          </a:bodyPr>
          <a:lstStyle/>
          <a:p>
            <a:pPr algn="r" fontAlgn="auto">
              <a:spcBef>
                <a:spcPts val="0"/>
              </a:spcBef>
              <a:spcAft>
                <a:spcPts val="0"/>
              </a:spcAft>
              <a:defRPr/>
            </a:pPr>
            <a:r>
              <a:rPr lang="it-IT" sz="3200" b="1" dirty="0" smtClean="0">
                <a:solidFill>
                  <a:schemeClr val="bg1"/>
                </a:solidFill>
                <a:latin typeface="Calibri" pitchFamily="34" charset="0"/>
                <a:ea typeface="+mj-ea"/>
                <a:cs typeface="+mj-cs"/>
              </a:rPr>
              <a:t>Predisposizione offerta economica</a:t>
            </a:r>
            <a:endParaRPr lang="it-IT" sz="3200" b="1" dirty="0">
              <a:solidFill>
                <a:schemeClr val="bg1"/>
              </a:solidFill>
              <a:latin typeface="Calibri" pitchFamily="34" charset="0"/>
              <a:ea typeface="+mj-ea"/>
              <a:cs typeface="+mj-cs"/>
            </a:endParaRPr>
          </a:p>
        </p:txBody>
      </p:sp>
      <p:pic>
        <p:nvPicPr>
          <p:cNvPr id="144387" name="Picture 3"/>
          <p:cNvPicPr>
            <a:picLocks noChangeAspect="1" noChangeArrowheads="1"/>
          </p:cNvPicPr>
          <p:nvPr/>
        </p:nvPicPr>
        <p:blipFill>
          <a:blip r:embed="rId3" cstate="print"/>
          <a:srcRect/>
          <a:stretch>
            <a:fillRect/>
          </a:stretch>
        </p:blipFill>
        <p:spPr bwMode="auto">
          <a:xfrm>
            <a:off x="442913" y="1196752"/>
            <a:ext cx="8258175" cy="3476625"/>
          </a:xfrm>
          <a:prstGeom prst="rect">
            <a:avLst/>
          </a:prstGeom>
          <a:noFill/>
          <a:ln w="9525">
            <a:noFill/>
            <a:miter lim="800000"/>
            <a:headEnd/>
            <a:tailEnd/>
          </a:ln>
          <a:effectLst/>
        </p:spPr>
      </p:pic>
      <p:pic>
        <p:nvPicPr>
          <p:cNvPr id="144388" name="Picture 4"/>
          <p:cNvPicPr>
            <a:picLocks noChangeAspect="1" noChangeArrowheads="1"/>
          </p:cNvPicPr>
          <p:nvPr/>
        </p:nvPicPr>
        <p:blipFill>
          <a:blip r:embed="rId4" cstate="print"/>
          <a:srcRect/>
          <a:stretch>
            <a:fillRect/>
          </a:stretch>
        </p:blipFill>
        <p:spPr bwMode="auto">
          <a:xfrm>
            <a:off x="323850" y="4978871"/>
            <a:ext cx="8496300" cy="1114425"/>
          </a:xfrm>
          <a:prstGeom prst="rect">
            <a:avLst/>
          </a:prstGeom>
          <a:noFill/>
          <a:ln w="9525">
            <a:noFill/>
            <a:miter lim="800000"/>
            <a:headEnd/>
            <a:tailEnd/>
          </a:ln>
          <a:effectLst/>
        </p:spPr>
      </p:pic>
    </p:spTree>
  </p:cSld>
  <p:clrMapOvr>
    <a:masterClrMapping/>
  </p:clrMapOvr>
  <p:transition advClick="0"/>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contenuto 5"/>
          <p:cNvSpPr txBox="1">
            <a:spLocks/>
          </p:cNvSpPr>
          <p:nvPr/>
        </p:nvSpPr>
        <p:spPr bwMode="auto">
          <a:xfrm>
            <a:off x="26243" y="620688"/>
            <a:ext cx="9117757" cy="504056"/>
          </a:xfrm>
          <a:prstGeom prst="rect">
            <a:avLst/>
          </a:prstGeom>
          <a:noFill/>
          <a:ln w="9525">
            <a:noFill/>
            <a:miter lim="800000"/>
            <a:headEnd/>
            <a:tailEnd/>
          </a:ln>
        </p:spPr>
        <p:txBody>
          <a:bodyPr/>
          <a:lstStyle/>
          <a:p>
            <a:pPr marL="725488" indent="-342900" algn="ctr">
              <a:spcBef>
                <a:spcPct val="20000"/>
              </a:spcBef>
              <a:buClr>
                <a:schemeClr val="accent1"/>
              </a:buClr>
              <a:defRPr/>
            </a:pPr>
            <a:r>
              <a:rPr lang="it-IT" sz="2800" b="1" dirty="0" smtClean="0">
                <a:solidFill>
                  <a:srgbClr val="C00000"/>
                </a:solidFill>
                <a:latin typeface="+mn-lt"/>
              </a:rPr>
              <a:t>Autorizzazione business </a:t>
            </a:r>
            <a:r>
              <a:rPr lang="it-IT" sz="2800" b="1" dirty="0" err="1" smtClean="0">
                <a:solidFill>
                  <a:srgbClr val="C00000"/>
                </a:solidFill>
                <a:latin typeface="+mn-lt"/>
              </a:rPr>
              <a:t>plan</a:t>
            </a:r>
            <a:endParaRPr lang="it-IT" sz="2800" b="1" dirty="0" smtClean="0">
              <a:solidFill>
                <a:srgbClr val="C00000"/>
              </a:solidFill>
              <a:latin typeface="+mn-lt"/>
            </a:endParaRPr>
          </a:p>
        </p:txBody>
      </p:sp>
      <p:sp>
        <p:nvSpPr>
          <p:cNvPr id="35847" name="Segnaposto numero diapositiva 8"/>
          <p:cNvSpPr txBox="1">
            <a:spLocks/>
          </p:cNvSpPr>
          <p:nvPr/>
        </p:nvSpPr>
        <p:spPr bwMode="auto">
          <a:xfrm>
            <a:off x="3498850" y="6448425"/>
            <a:ext cx="2133600" cy="365125"/>
          </a:xfrm>
          <a:prstGeom prst="rect">
            <a:avLst/>
          </a:prstGeom>
          <a:noFill/>
          <a:ln w="9525">
            <a:noFill/>
            <a:miter lim="800000"/>
            <a:headEnd/>
            <a:tailEnd/>
          </a:ln>
        </p:spPr>
        <p:txBody>
          <a:bodyPr anchor="ctr"/>
          <a:lstStyle/>
          <a:p>
            <a:pPr algn="ctr"/>
            <a:fld id="{47EDFC3B-3322-405D-B7D7-CD38460ABCC5}" type="slidenum">
              <a:rPr lang="it-IT" sz="1100" b="1">
                <a:latin typeface="Calibri" pitchFamily="34" charset="0"/>
              </a:rPr>
              <a:pPr algn="ctr"/>
              <a:t>48</a:t>
            </a:fld>
            <a:endParaRPr lang="it-IT" sz="1100" b="1">
              <a:latin typeface="Calibri" pitchFamily="34" charset="0"/>
            </a:endParaRPr>
          </a:p>
        </p:txBody>
      </p:sp>
      <p:sp>
        <p:nvSpPr>
          <p:cNvPr id="6" name="Text Box 4"/>
          <p:cNvSpPr txBox="1">
            <a:spLocks noChangeArrowheads="1"/>
          </p:cNvSpPr>
          <p:nvPr/>
        </p:nvSpPr>
        <p:spPr bwMode="auto">
          <a:xfrm>
            <a:off x="2483768" y="0"/>
            <a:ext cx="6660232" cy="584775"/>
          </a:xfrm>
          <a:prstGeom prst="rect">
            <a:avLst/>
          </a:prstGeom>
          <a:noFill/>
          <a:ln w="9525">
            <a:noFill/>
            <a:miter lim="800000"/>
            <a:headEnd/>
            <a:tailEnd/>
          </a:ln>
          <a:effectLst/>
        </p:spPr>
        <p:txBody>
          <a:bodyPr wrap="square">
            <a:spAutoFit/>
          </a:bodyPr>
          <a:lstStyle/>
          <a:p>
            <a:pPr algn="r" fontAlgn="auto">
              <a:spcBef>
                <a:spcPts val="0"/>
              </a:spcBef>
              <a:spcAft>
                <a:spcPts val="0"/>
              </a:spcAft>
              <a:defRPr/>
            </a:pPr>
            <a:r>
              <a:rPr lang="it-IT" sz="3200" b="1" dirty="0" smtClean="0">
                <a:solidFill>
                  <a:schemeClr val="bg1"/>
                </a:solidFill>
                <a:latin typeface="Calibri" pitchFamily="34" charset="0"/>
                <a:ea typeface="+mj-ea"/>
                <a:cs typeface="+mj-cs"/>
              </a:rPr>
              <a:t>Predisposizione offerta economica</a:t>
            </a:r>
            <a:endParaRPr lang="it-IT" sz="3200" b="1" dirty="0">
              <a:solidFill>
                <a:schemeClr val="bg1"/>
              </a:solidFill>
              <a:latin typeface="Calibri" pitchFamily="34" charset="0"/>
              <a:ea typeface="+mj-ea"/>
              <a:cs typeface="+mj-cs"/>
            </a:endParaRPr>
          </a:p>
        </p:txBody>
      </p:sp>
      <p:pic>
        <p:nvPicPr>
          <p:cNvPr id="145410" name="Picture 2"/>
          <p:cNvPicPr>
            <a:picLocks noChangeAspect="1" noChangeArrowheads="1"/>
          </p:cNvPicPr>
          <p:nvPr/>
        </p:nvPicPr>
        <p:blipFill>
          <a:blip r:embed="rId3" cstate="print"/>
          <a:srcRect/>
          <a:stretch>
            <a:fillRect/>
          </a:stretch>
        </p:blipFill>
        <p:spPr bwMode="auto">
          <a:xfrm>
            <a:off x="179512" y="1226685"/>
            <a:ext cx="5003254" cy="4866611"/>
          </a:xfrm>
          <a:prstGeom prst="rect">
            <a:avLst/>
          </a:prstGeom>
          <a:noFill/>
          <a:ln w="9525">
            <a:noFill/>
            <a:miter lim="800000"/>
            <a:headEnd/>
            <a:tailEnd/>
          </a:ln>
          <a:effectLst/>
        </p:spPr>
      </p:pic>
      <p:sp>
        <p:nvSpPr>
          <p:cNvPr id="8" name="Rettangolo 7"/>
          <p:cNvSpPr/>
          <p:nvPr/>
        </p:nvSpPr>
        <p:spPr>
          <a:xfrm>
            <a:off x="5220072" y="4653136"/>
            <a:ext cx="3744416" cy="92333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it-IT" dirty="0" smtClean="0">
                <a:solidFill>
                  <a:srgbClr val="000000"/>
                </a:solidFill>
                <a:ea typeface="Calibri" pitchFamily="34" charset="0"/>
                <a:cs typeface="Arial" pitchFamily="34" charset="0"/>
              </a:rPr>
              <a:t>Il Business case  in questa fase viene generato automaticamente dai dati di dettaglio</a:t>
            </a:r>
          </a:p>
        </p:txBody>
      </p:sp>
    </p:spTree>
  </p:cSld>
  <p:clrMapOvr>
    <a:masterClrMapping/>
  </p:clrMapOvr>
  <p:transition advClick="0"/>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contenuto 5"/>
          <p:cNvSpPr txBox="1">
            <a:spLocks/>
          </p:cNvSpPr>
          <p:nvPr/>
        </p:nvSpPr>
        <p:spPr bwMode="auto">
          <a:xfrm>
            <a:off x="26243" y="620688"/>
            <a:ext cx="9117757" cy="432048"/>
          </a:xfrm>
          <a:prstGeom prst="rect">
            <a:avLst/>
          </a:prstGeom>
          <a:noFill/>
          <a:ln w="9525">
            <a:noFill/>
            <a:miter lim="800000"/>
            <a:headEnd/>
            <a:tailEnd/>
          </a:ln>
        </p:spPr>
        <p:txBody>
          <a:bodyPr/>
          <a:lstStyle/>
          <a:p>
            <a:pPr marL="725488" indent="-342900" algn="ctr">
              <a:spcBef>
                <a:spcPct val="20000"/>
              </a:spcBef>
              <a:buClr>
                <a:schemeClr val="accent1"/>
              </a:buClr>
              <a:defRPr/>
            </a:pPr>
            <a:r>
              <a:rPr lang="it-IT" sz="2800" b="1" dirty="0" smtClean="0">
                <a:solidFill>
                  <a:srgbClr val="C00000"/>
                </a:solidFill>
                <a:latin typeface="+mn-lt"/>
              </a:rPr>
              <a:t>Compilazione offerta economica</a:t>
            </a:r>
            <a:endParaRPr lang="it-IT" sz="1050" b="1" dirty="0" smtClean="0">
              <a:solidFill>
                <a:srgbClr val="C00000"/>
              </a:solidFill>
            </a:endParaRPr>
          </a:p>
        </p:txBody>
      </p:sp>
      <p:sp>
        <p:nvSpPr>
          <p:cNvPr id="35847" name="Segnaposto numero diapositiva 8"/>
          <p:cNvSpPr txBox="1">
            <a:spLocks/>
          </p:cNvSpPr>
          <p:nvPr/>
        </p:nvSpPr>
        <p:spPr bwMode="auto">
          <a:xfrm>
            <a:off x="3498850" y="6448425"/>
            <a:ext cx="2133600" cy="365125"/>
          </a:xfrm>
          <a:prstGeom prst="rect">
            <a:avLst/>
          </a:prstGeom>
          <a:noFill/>
          <a:ln w="9525">
            <a:noFill/>
            <a:miter lim="800000"/>
            <a:headEnd/>
            <a:tailEnd/>
          </a:ln>
        </p:spPr>
        <p:txBody>
          <a:bodyPr anchor="ctr"/>
          <a:lstStyle/>
          <a:p>
            <a:pPr algn="ctr"/>
            <a:fld id="{47EDFC3B-3322-405D-B7D7-CD38460ABCC5}" type="slidenum">
              <a:rPr lang="it-IT" sz="1100" b="1">
                <a:latin typeface="Calibri" pitchFamily="34" charset="0"/>
              </a:rPr>
              <a:pPr algn="ctr"/>
              <a:t>49</a:t>
            </a:fld>
            <a:endParaRPr lang="it-IT" sz="1100" b="1">
              <a:latin typeface="Calibri" pitchFamily="34" charset="0"/>
            </a:endParaRPr>
          </a:p>
        </p:txBody>
      </p:sp>
      <p:sp>
        <p:nvSpPr>
          <p:cNvPr id="6" name="Text Box 4"/>
          <p:cNvSpPr txBox="1">
            <a:spLocks noChangeArrowheads="1"/>
          </p:cNvSpPr>
          <p:nvPr/>
        </p:nvSpPr>
        <p:spPr bwMode="auto">
          <a:xfrm>
            <a:off x="2483768" y="0"/>
            <a:ext cx="6660232" cy="584775"/>
          </a:xfrm>
          <a:prstGeom prst="rect">
            <a:avLst/>
          </a:prstGeom>
          <a:noFill/>
          <a:ln w="9525">
            <a:noFill/>
            <a:miter lim="800000"/>
            <a:headEnd/>
            <a:tailEnd/>
          </a:ln>
          <a:effectLst/>
        </p:spPr>
        <p:txBody>
          <a:bodyPr wrap="square">
            <a:spAutoFit/>
          </a:bodyPr>
          <a:lstStyle/>
          <a:p>
            <a:pPr algn="r" fontAlgn="auto">
              <a:spcBef>
                <a:spcPts val="0"/>
              </a:spcBef>
              <a:spcAft>
                <a:spcPts val="0"/>
              </a:spcAft>
              <a:defRPr/>
            </a:pPr>
            <a:r>
              <a:rPr lang="it-IT" sz="3200" b="1" dirty="0" smtClean="0">
                <a:solidFill>
                  <a:schemeClr val="bg1"/>
                </a:solidFill>
                <a:latin typeface="Calibri" pitchFamily="34" charset="0"/>
                <a:ea typeface="+mj-ea"/>
                <a:cs typeface="+mj-cs"/>
              </a:rPr>
              <a:t>Predisposizione offerta economica</a:t>
            </a:r>
            <a:endParaRPr lang="it-IT" sz="3200" b="1" dirty="0">
              <a:solidFill>
                <a:schemeClr val="bg1"/>
              </a:solidFill>
              <a:latin typeface="Calibri" pitchFamily="34" charset="0"/>
              <a:ea typeface="+mj-ea"/>
              <a:cs typeface="+mj-cs"/>
            </a:endParaRPr>
          </a:p>
        </p:txBody>
      </p:sp>
      <p:sp>
        <p:nvSpPr>
          <p:cNvPr id="140289" name="Rectangle 1"/>
          <p:cNvSpPr>
            <a:spLocks noChangeArrowheads="1"/>
          </p:cNvSpPr>
          <p:nvPr/>
        </p:nvSpPr>
        <p:spPr bwMode="auto">
          <a:xfrm>
            <a:off x="107504" y="1412776"/>
            <a:ext cx="8964488" cy="34163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dirty="0" smtClean="0">
                <a:solidFill>
                  <a:srgbClr val="000000"/>
                </a:solidFill>
                <a:latin typeface="+mn-lt"/>
                <a:ea typeface="Calibri" pitchFamily="34" charset="0"/>
                <a:cs typeface="Arial" pitchFamily="34" charset="0"/>
              </a:rPr>
              <a:t>Il Bid manager </a:t>
            </a:r>
            <a:r>
              <a:rPr lang="it-IT" dirty="0" smtClean="0">
                <a:solidFill>
                  <a:srgbClr val="000000"/>
                </a:solidFill>
                <a:latin typeface="+mn-lt"/>
                <a:ea typeface="Calibri" pitchFamily="34" charset="0"/>
                <a:cs typeface="Arial" pitchFamily="34" charset="0"/>
              </a:rPr>
              <a:t>compone il documento di offerta relativo alla parte economica con la massima riservatezza possibile.</a:t>
            </a:r>
          </a:p>
          <a:p>
            <a:pPr marL="0" marR="0" lvl="0" indent="0" algn="l" defTabSz="914400" rtl="0" eaLnBrk="1" fontAlgn="base" latinLnBrk="0" hangingPunct="1">
              <a:lnSpc>
                <a:spcPct val="100000"/>
              </a:lnSpc>
              <a:spcBef>
                <a:spcPct val="0"/>
              </a:spcBef>
              <a:spcAft>
                <a:spcPct val="0"/>
              </a:spcAft>
              <a:buClrTx/>
              <a:buSzTx/>
              <a:buFontTx/>
              <a:buNone/>
              <a:tabLst/>
            </a:pPr>
            <a:endParaRPr lang="it-IT" dirty="0" smtClean="0">
              <a:solidFill>
                <a:srgbClr val="000000"/>
              </a:solidFill>
              <a:latin typeface="+mn-lt"/>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it-IT" dirty="0" smtClean="0">
                <a:solidFill>
                  <a:srgbClr val="000000"/>
                </a:solidFill>
                <a:latin typeface="+mn-lt"/>
                <a:ea typeface="Calibri" pitchFamily="34" charset="0"/>
                <a:cs typeface="Arial" pitchFamily="34" charset="0"/>
              </a:rPr>
              <a:t>Quando l’offerta nasce a seguito della partecipazione ad un bando di gara, il documento di offerta economica viene predisposto secondo le indicazioni fornite dagli Atti di Gara.</a:t>
            </a:r>
          </a:p>
          <a:p>
            <a:pPr marL="0" marR="0" lvl="0" indent="0" algn="l" defTabSz="914400" rtl="0" eaLnBrk="0" fontAlgn="base" latinLnBrk="0" hangingPunct="0">
              <a:lnSpc>
                <a:spcPct val="100000"/>
              </a:lnSpc>
              <a:spcBef>
                <a:spcPct val="0"/>
              </a:spcBef>
              <a:spcAft>
                <a:spcPct val="0"/>
              </a:spcAft>
              <a:buClrTx/>
              <a:buSzTx/>
              <a:buFontTx/>
              <a:buNone/>
              <a:tabLst/>
            </a:pPr>
            <a:endParaRPr lang="it-IT" dirty="0" smtClean="0">
              <a:solidFill>
                <a:srgbClr val="000000"/>
              </a:solidFill>
              <a:latin typeface="+mn-lt"/>
              <a:ea typeface="Calibri" pitchFamily="34" charset="0"/>
              <a:cs typeface="Arial" pitchFamily="34" charset="0"/>
            </a:endParaRPr>
          </a:p>
          <a:p>
            <a:pPr lvl="0" eaLnBrk="0" hangingPunct="0"/>
            <a:r>
              <a:rPr lang="it-IT" dirty="0" smtClean="0">
                <a:solidFill>
                  <a:srgbClr val="000000"/>
                </a:solidFill>
                <a:latin typeface="+mn-lt"/>
                <a:ea typeface="Calibri" pitchFamily="34" charset="0"/>
                <a:cs typeface="Arial" pitchFamily="34" charset="0"/>
              </a:rPr>
              <a:t>Nel caso di Trattativa Privata, l’Offerta Economica viene predisposta secondo la prassi o gli accordi con il cliente.</a:t>
            </a:r>
          </a:p>
          <a:p>
            <a:pPr lvl="0" eaLnBrk="0" hangingPunct="0"/>
            <a:r>
              <a:rPr lang="it-IT" dirty="0" smtClean="0">
                <a:solidFill>
                  <a:srgbClr val="000000"/>
                </a:solidFill>
                <a:latin typeface="+mn-lt"/>
                <a:ea typeface="Calibri" pitchFamily="34" charset="0"/>
                <a:cs typeface="Arial" pitchFamily="34" charset="0"/>
              </a:rPr>
              <a:t>Il Legale fornisce eventuale supporto per dichiarazioni di natura legale da predisporre nell’ambito della Offerta Economica, incluse eventuali giustificazioni per l’anomalia.</a:t>
            </a:r>
          </a:p>
          <a:p>
            <a:pPr lvl="0" eaLnBrk="0" hangingPunct="0"/>
            <a:r>
              <a:rPr lang="it-IT" dirty="0" smtClean="0">
                <a:solidFill>
                  <a:srgbClr val="000000"/>
                </a:solidFill>
                <a:latin typeface="+mn-lt"/>
                <a:ea typeface="Calibri" pitchFamily="34" charset="0"/>
                <a:cs typeface="Arial" pitchFamily="34" charset="0"/>
              </a:rPr>
              <a:t>Nel caso in cui il Cliente richieda ulteriori giustificazioni dell’offerta anomala, il Bid </a:t>
            </a:r>
            <a:r>
              <a:rPr lang="it-IT" dirty="0" smtClean="0">
                <a:solidFill>
                  <a:srgbClr val="000000"/>
                </a:solidFill>
                <a:latin typeface="+mn-lt"/>
                <a:ea typeface="Calibri" pitchFamily="34" charset="0"/>
                <a:cs typeface="Arial" pitchFamily="34" charset="0"/>
              </a:rPr>
              <a:t>Manager </a:t>
            </a:r>
            <a:r>
              <a:rPr lang="it-IT" dirty="0" smtClean="0">
                <a:solidFill>
                  <a:srgbClr val="000000"/>
                </a:solidFill>
                <a:latin typeface="+mn-lt"/>
                <a:ea typeface="Calibri" pitchFamily="34" charset="0"/>
                <a:cs typeface="Arial" pitchFamily="34" charset="0"/>
              </a:rPr>
              <a:t>cura la predisposizione di tali giustificazioni, con il supporto del legale.</a:t>
            </a:r>
          </a:p>
        </p:txBody>
      </p:sp>
    </p:spTree>
  </p:cSld>
  <p:clrMapOvr>
    <a:masterClrMapping/>
  </p:clrMapOvr>
  <p:transition advClick="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uppo 10"/>
          <p:cNvGrpSpPr/>
          <p:nvPr/>
        </p:nvGrpSpPr>
        <p:grpSpPr>
          <a:xfrm>
            <a:off x="3635895" y="620688"/>
            <a:ext cx="5400601" cy="4320480"/>
            <a:chOff x="3707904" y="620688"/>
            <a:chExt cx="5400601" cy="4320480"/>
          </a:xfrm>
        </p:grpSpPr>
        <p:pic>
          <p:nvPicPr>
            <p:cNvPr id="2050" name="Picture 2" descr="http://t3.gstatic.com/images?q=tbn:0vhrPaUyIv0_CM:http://www.umich.edu/~quizclub/archives/2006/chimera.jpg&amp;t=1"/>
            <p:cNvPicPr>
              <a:picLocks noChangeAspect="1" noChangeArrowheads="1"/>
            </p:cNvPicPr>
            <p:nvPr/>
          </p:nvPicPr>
          <p:blipFill>
            <a:blip r:embed="rId3" cstate="print"/>
            <a:srcRect/>
            <a:stretch>
              <a:fillRect/>
            </a:stretch>
          </p:blipFill>
          <p:spPr bwMode="auto">
            <a:xfrm>
              <a:off x="3707905" y="620688"/>
              <a:ext cx="5400600" cy="4104456"/>
            </a:xfrm>
            <a:prstGeom prst="rect">
              <a:avLst/>
            </a:prstGeom>
            <a:noFill/>
          </p:spPr>
        </p:pic>
        <p:sp>
          <p:nvSpPr>
            <p:cNvPr id="10" name="Rettangolo 9"/>
            <p:cNvSpPr/>
            <p:nvPr/>
          </p:nvSpPr>
          <p:spPr>
            <a:xfrm>
              <a:off x="3707904" y="4149080"/>
              <a:ext cx="1800200" cy="7920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8" name="Text Box 4"/>
          <p:cNvSpPr txBox="1">
            <a:spLocks noChangeArrowheads="1"/>
          </p:cNvSpPr>
          <p:nvPr/>
        </p:nvSpPr>
        <p:spPr bwMode="auto">
          <a:xfrm>
            <a:off x="2051720" y="0"/>
            <a:ext cx="7055593" cy="584775"/>
          </a:xfrm>
          <a:prstGeom prst="rect">
            <a:avLst/>
          </a:prstGeom>
          <a:noFill/>
          <a:ln w="9525">
            <a:noFill/>
            <a:miter lim="800000"/>
            <a:headEnd/>
            <a:tailEnd/>
          </a:ln>
          <a:effectLst/>
        </p:spPr>
        <p:txBody>
          <a:bodyPr wrap="square">
            <a:spAutoFit/>
          </a:bodyPr>
          <a:lstStyle/>
          <a:p>
            <a:pPr algn="r" fontAlgn="auto">
              <a:spcBef>
                <a:spcPts val="0"/>
              </a:spcBef>
              <a:spcAft>
                <a:spcPts val="0"/>
              </a:spcAft>
              <a:defRPr/>
            </a:pPr>
            <a:r>
              <a:rPr lang="it-IT" sz="3200" b="1" dirty="0" smtClean="0">
                <a:solidFill>
                  <a:schemeClr val="bg1"/>
                </a:solidFill>
                <a:latin typeface="Calibri" pitchFamily="34" charset="0"/>
                <a:ea typeface="+mj-ea"/>
                <a:cs typeface="+mj-cs"/>
              </a:rPr>
              <a:t>Il protagonista del seminario</a:t>
            </a:r>
            <a:endParaRPr lang="it-IT" sz="3200" b="1" dirty="0">
              <a:solidFill>
                <a:schemeClr val="bg1"/>
              </a:solidFill>
              <a:latin typeface="Calibri" pitchFamily="34" charset="0"/>
              <a:ea typeface="+mj-ea"/>
              <a:cs typeface="+mj-cs"/>
            </a:endParaRPr>
          </a:p>
        </p:txBody>
      </p:sp>
      <p:sp>
        <p:nvSpPr>
          <p:cNvPr id="35847" name="Segnaposto numero diapositiva 8"/>
          <p:cNvSpPr txBox="1">
            <a:spLocks/>
          </p:cNvSpPr>
          <p:nvPr/>
        </p:nvSpPr>
        <p:spPr bwMode="auto">
          <a:xfrm>
            <a:off x="3498850" y="6448425"/>
            <a:ext cx="2133600" cy="365125"/>
          </a:xfrm>
          <a:prstGeom prst="rect">
            <a:avLst/>
          </a:prstGeom>
          <a:noFill/>
          <a:ln w="9525">
            <a:noFill/>
            <a:miter lim="800000"/>
            <a:headEnd/>
            <a:tailEnd/>
          </a:ln>
        </p:spPr>
        <p:txBody>
          <a:bodyPr anchor="ctr"/>
          <a:lstStyle/>
          <a:p>
            <a:pPr algn="ctr"/>
            <a:fld id="{47EDFC3B-3322-405D-B7D7-CD38460ABCC5}" type="slidenum">
              <a:rPr lang="it-IT" sz="1100" b="1">
                <a:latin typeface="Calibri" pitchFamily="34" charset="0"/>
              </a:rPr>
              <a:pPr algn="ctr"/>
              <a:t>5</a:t>
            </a:fld>
            <a:endParaRPr lang="it-IT" sz="1100" b="1">
              <a:latin typeface="Calibri" pitchFamily="34" charset="0"/>
            </a:endParaRPr>
          </a:p>
        </p:txBody>
      </p:sp>
      <p:sp>
        <p:nvSpPr>
          <p:cNvPr id="5" name="Rettangolo 4"/>
          <p:cNvSpPr/>
          <p:nvPr/>
        </p:nvSpPr>
        <p:spPr>
          <a:xfrm>
            <a:off x="72008" y="1647959"/>
            <a:ext cx="5148064" cy="3293209"/>
          </a:xfrm>
          <a:prstGeom prst="rect">
            <a:avLst/>
          </a:prstGeom>
        </p:spPr>
        <p:txBody>
          <a:bodyPr wrap="square">
            <a:spAutoFit/>
          </a:bodyPr>
          <a:lstStyle/>
          <a:p>
            <a:pPr algn="ctr"/>
            <a:r>
              <a:rPr lang="it-IT" sz="4000" b="1" dirty="0" smtClean="0">
                <a:solidFill>
                  <a:schemeClr val="tx2">
                    <a:lumMod val="75000"/>
                  </a:schemeClr>
                </a:solidFill>
                <a:latin typeface="Berlin Sans FB Demi" pitchFamily="34" charset="0"/>
              </a:rPr>
              <a:t>Il Bid Manager</a:t>
            </a:r>
          </a:p>
          <a:p>
            <a:r>
              <a:rPr lang="it-IT" sz="2800" b="1" dirty="0" smtClean="0">
                <a:solidFill>
                  <a:schemeClr val="tx2">
                    <a:lumMod val="75000"/>
                  </a:schemeClr>
                </a:solidFill>
                <a:latin typeface="Berlin Sans FB Demi" pitchFamily="34" charset="0"/>
              </a:rPr>
              <a:t>Incrocio tra le migliori razze esistenti di</a:t>
            </a:r>
            <a:r>
              <a:rPr lang="en-US" sz="2800" b="1" dirty="0" smtClean="0">
                <a:solidFill>
                  <a:schemeClr val="tx2">
                    <a:lumMod val="75000"/>
                  </a:schemeClr>
                </a:solidFill>
                <a:latin typeface="Berlin Sans FB Demi" pitchFamily="34" charset="0"/>
              </a:rPr>
              <a:t> manager.</a:t>
            </a:r>
          </a:p>
          <a:p>
            <a:r>
              <a:rPr lang="it-IT" sz="2800" b="1" dirty="0" smtClean="0">
                <a:solidFill>
                  <a:schemeClr val="tx2">
                    <a:lumMod val="75000"/>
                  </a:schemeClr>
                </a:solidFill>
                <a:latin typeface="Berlin Sans FB Demi" pitchFamily="34" charset="0"/>
              </a:rPr>
              <a:t>Possiede le qualità di:</a:t>
            </a:r>
          </a:p>
          <a:p>
            <a:pPr marL="536575" indent="-536575">
              <a:buFont typeface="Arial" pitchFamily="34" charset="0"/>
              <a:buChar char="•"/>
            </a:pPr>
            <a:r>
              <a:rPr lang="en-US" sz="2800" b="1" dirty="0" smtClean="0">
                <a:solidFill>
                  <a:schemeClr val="tx2">
                    <a:lumMod val="75000"/>
                  </a:schemeClr>
                </a:solidFill>
                <a:latin typeface="Berlin Sans FB Demi" pitchFamily="34" charset="0"/>
              </a:rPr>
              <a:t>Sales manager</a:t>
            </a:r>
          </a:p>
          <a:p>
            <a:pPr marL="536575" indent="-536575">
              <a:buFont typeface="Arial" pitchFamily="34" charset="0"/>
              <a:buChar char="•"/>
            </a:pPr>
            <a:r>
              <a:rPr lang="en-US" sz="2800" b="1" dirty="0" smtClean="0">
                <a:solidFill>
                  <a:schemeClr val="tx2">
                    <a:lumMod val="75000"/>
                  </a:schemeClr>
                </a:solidFill>
                <a:latin typeface="Berlin Sans FB Demi" pitchFamily="34" charset="0"/>
              </a:rPr>
              <a:t>Delivery manager</a:t>
            </a:r>
          </a:p>
          <a:p>
            <a:pPr marL="536575" indent="-536575">
              <a:buFont typeface="Arial" pitchFamily="34" charset="0"/>
              <a:buChar char="•"/>
            </a:pPr>
            <a:r>
              <a:rPr lang="en-US" sz="2800" b="1" dirty="0" smtClean="0">
                <a:solidFill>
                  <a:schemeClr val="tx2">
                    <a:lumMod val="75000"/>
                  </a:schemeClr>
                </a:solidFill>
                <a:latin typeface="Berlin Sans FB Demi" pitchFamily="34" charset="0"/>
              </a:rPr>
              <a:t>Project manager</a:t>
            </a:r>
          </a:p>
        </p:txBody>
      </p:sp>
      <p:sp>
        <p:nvSpPr>
          <p:cNvPr id="9" name="Rettangolo 8"/>
          <p:cNvSpPr/>
          <p:nvPr/>
        </p:nvSpPr>
        <p:spPr>
          <a:xfrm>
            <a:off x="611560" y="5363924"/>
            <a:ext cx="8136904" cy="954107"/>
          </a:xfrm>
          <a:prstGeom prst="rect">
            <a:avLst/>
          </a:prstGeom>
        </p:spPr>
        <p:txBody>
          <a:bodyPr wrap="square">
            <a:spAutoFit/>
          </a:bodyPr>
          <a:lstStyle/>
          <a:p>
            <a:pPr algn="r"/>
            <a:r>
              <a:rPr lang="it-IT" sz="2800" b="1" dirty="0" smtClean="0">
                <a:solidFill>
                  <a:srgbClr val="FF0000"/>
                </a:solidFill>
                <a:latin typeface="Berlin Sans FB Demi" pitchFamily="34" charset="0"/>
              </a:rPr>
              <a:t>Viene </a:t>
            </a:r>
            <a:r>
              <a:rPr lang="it-IT" sz="2800" b="1" i="1" dirty="0" smtClean="0">
                <a:solidFill>
                  <a:srgbClr val="FF0000"/>
                </a:solidFill>
                <a:latin typeface="Berlin Sans FB Demi" pitchFamily="34" charset="0"/>
              </a:rPr>
              <a:t>evocato</a:t>
            </a:r>
            <a:r>
              <a:rPr lang="it-IT" sz="2800" b="1" dirty="0" smtClean="0">
                <a:solidFill>
                  <a:srgbClr val="FF0000"/>
                </a:solidFill>
                <a:latin typeface="Berlin Sans FB Demi" pitchFamily="34" charset="0"/>
              </a:rPr>
              <a:t> per il solo tempo necessario a partecipare alle gare pubbliche.</a:t>
            </a:r>
            <a:endParaRPr lang="it-IT" sz="2800" dirty="0">
              <a:solidFill>
                <a:srgbClr val="FF0000"/>
              </a:solidFill>
              <a:latin typeface="Berlin Sans FB Demi" pitchFamily="34" charset="0"/>
            </a:endParaRPr>
          </a:p>
        </p:txBody>
      </p:sp>
    </p:spTree>
  </p:cSld>
  <p:clrMapOvr>
    <a:masterClrMapping/>
  </p:clrMapOvr>
  <p:transition advClick="0"/>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contenuto 5"/>
          <p:cNvSpPr txBox="1">
            <a:spLocks/>
          </p:cNvSpPr>
          <p:nvPr/>
        </p:nvSpPr>
        <p:spPr bwMode="auto">
          <a:xfrm>
            <a:off x="26243" y="620688"/>
            <a:ext cx="9117757" cy="504056"/>
          </a:xfrm>
          <a:prstGeom prst="rect">
            <a:avLst/>
          </a:prstGeom>
          <a:noFill/>
          <a:ln w="9525">
            <a:noFill/>
            <a:miter lim="800000"/>
            <a:headEnd/>
            <a:tailEnd/>
          </a:ln>
        </p:spPr>
        <p:txBody>
          <a:bodyPr/>
          <a:lstStyle/>
          <a:p>
            <a:pPr marL="725488" indent="-342900" algn="ctr">
              <a:spcBef>
                <a:spcPct val="20000"/>
              </a:spcBef>
              <a:buClr>
                <a:schemeClr val="accent1"/>
              </a:buClr>
              <a:defRPr/>
            </a:pPr>
            <a:r>
              <a:rPr lang="it-IT" sz="2800" b="1" dirty="0" smtClean="0">
                <a:solidFill>
                  <a:srgbClr val="C00000"/>
                </a:solidFill>
                <a:latin typeface="+mn-lt"/>
              </a:rPr>
              <a:t>Valutazione dei competitor</a:t>
            </a:r>
          </a:p>
        </p:txBody>
      </p:sp>
      <p:sp>
        <p:nvSpPr>
          <p:cNvPr id="35847" name="Segnaposto numero diapositiva 8"/>
          <p:cNvSpPr txBox="1">
            <a:spLocks/>
          </p:cNvSpPr>
          <p:nvPr/>
        </p:nvSpPr>
        <p:spPr bwMode="auto">
          <a:xfrm>
            <a:off x="3498850" y="6448425"/>
            <a:ext cx="2133600" cy="365125"/>
          </a:xfrm>
          <a:prstGeom prst="rect">
            <a:avLst/>
          </a:prstGeom>
          <a:noFill/>
          <a:ln w="9525">
            <a:noFill/>
            <a:miter lim="800000"/>
            <a:headEnd/>
            <a:tailEnd/>
          </a:ln>
        </p:spPr>
        <p:txBody>
          <a:bodyPr anchor="ctr"/>
          <a:lstStyle/>
          <a:p>
            <a:pPr algn="ctr"/>
            <a:fld id="{47EDFC3B-3322-405D-B7D7-CD38460ABCC5}" type="slidenum">
              <a:rPr lang="it-IT" sz="1100" b="1">
                <a:latin typeface="Calibri" pitchFamily="34" charset="0"/>
              </a:rPr>
              <a:pPr algn="ctr"/>
              <a:t>50</a:t>
            </a:fld>
            <a:endParaRPr lang="it-IT" sz="1100" b="1">
              <a:latin typeface="Calibri" pitchFamily="34" charset="0"/>
            </a:endParaRPr>
          </a:p>
        </p:txBody>
      </p:sp>
      <p:sp>
        <p:nvSpPr>
          <p:cNvPr id="6" name="Text Box 4"/>
          <p:cNvSpPr txBox="1">
            <a:spLocks noChangeArrowheads="1"/>
          </p:cNvSpPr>
          <p:nvPr/>
        </p:nvSpPr>
        <p:spPr bwMode="auto">
          <a:xfrm>
            <a:off x="2483768" y="0"/>
            <a:ext cx="6660232" cy="584775"/>
          </a:xfrm>
          <a:prstGeom prst="rect">
            <a:avLst/>
          </a:prstGeom>
          <a:noFill/>
          <a:ln w="9525">
            <a:noFill/>
            <a:miter lim="800000"/>
            <a:headEnd/>
            <a:tailEnd/>
          </a:ln>
          <a:effectLst/>
        </p:spPr>
        <p:txBody>
          <a:bodyPr wrap="square">
            <a:spAutoFit/>
          </a:bodyPr>
          <a:lstStyle/>
          <a:p>
            <a:pPr algn="r" fontAlgn="auto">
              <a:spcBef>
                <a:spcPts val="0"/>
              </a:spcBef>
              <a:spcAft>
                <a:spcPts val="0"/>
              </a:spcAft>
              <a:defRPr/>
            </a:pPr>
            <a:r>
              <a:rPr lang="it-IT" sz="3200" b="1" dirty="0" smtClean="0">
                <a:solidFill>
                  <a:schemeClr val="bg1"/>
                </a:solidFill>
                <a:latin typeface="Calibri" pitchFamily="34" charset="0"/>
                <a:ea typeface="+mj-ea"/>
                <a:cs typeface="+mj-cs"/>
              </a:rPr>
              <a:t>Predisposizione offerta economica</a:t>
            </a:r>
            <a:endParaRPr lang="it-IT" sz="3200" b="1" dirty="0">
              <a:solidFill>
                <a:schemeClr val="bg1"/>
              </a:solidFill>
              <a:latin typeface="Calibri" pitchFamily="34" charset="0"/>
              <a:ea typeface="+mj-ea"/>
              <a:cs typeface="+mj-cs"/>
            </a:endParaRPr>
          </a:p>
        </p:txBody>
      </p:sp>
      <p:sp>
        <p:nvSpPr>
          <p:cNvPr id="8" name="Rettangolo 7"/>
          <p:cNvSpPr/>
          <p:nvPr/>
        </p:nvSpPr>
        <p:spPr>
          <a:xfrm>
            <a:off x="1403648" y="2132856"/>
            <a:ext cx="6157192" cy="648072"/>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it-IT" dirty="0" smtClean="0">
                <a:solidFill>
                  <a:schemeClr val="dk1"/>
                </a:solidFill>
                <a:latin typeface="Agency FB" pitchFamily="34" charset="0"/>
              </a:rPr>
              <a:t>Le valutazioni della quantità si deducono dalle misurazioni, i calcoli della quantità, i confronti dai calcoli, e la probabilità di vittoria dai confronti.</a:t>
            </a:r>
          </a:p>
        </p:txBody>
      </p:sp>
    </p:spTree>
  </p:cSld>
  <p:clrMapOvr>
    <a:masterClrMapping/>
  </p:clrMapOvr>
  <p:transition advClick="0"/>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contenuto 5"/>
          <p:cNvSpPr txBox="1">
            <a:spLocks/>
          </p:cNvSpPr>
          <p:nvPr/>
        </p:nvSpPr>
        <p:spPr bwMode="auto">
          <a:xfrm>
            <a:off x="1115616" y="1052736"/>
            <a:ext cx="7858125" cy="4968552"/>
          </a:xfrm>
          <a:prstGeom prst="rect">
            <a:avLst/>
          </a:prstGeom>
          <a:noFill/>
          <a:ln w="9525">
            <a:noFill/>
            <a:miter lim="800000"/>
            <a:headEnd/>
            <a:tailEnd/>
          </a:ln>
        </p:spPr>
        <p:txBody>
          <a:bodyPr/>
          <a:lstStyle/>
          <a:p>
            <a:pPr marL="342900" indent="-342900">
              <a:lnSpc>
                <a:spcPct val="150000"/>
              </a:lnSpc>
              <a:spcBef>
                <a:spcPct val="20000"/>
              </a:spcBef>
              <a:buClr>
                <a:schemeClr val="accent1"/>
              </a:buClr>
              <a:buFont typeface="Wingdings" pitchFamily="2" charset="2"/>
              <a:buChar char="q"/>
              <a:defRPr/>
            </a:pPr>
            <a:r>
              <a:rPr lang="it-IT" sz="2800" b="1" dirty="0" smtClean="0">
                <a:solidFill>
                  <a:srgbClr val="C00000"/>
                </a:solidFill>
                <a:latin typeface="+mn-lt"/>
              </a:rPr>
              <a:t>4 - Predisposizione offerta economica</a:t>
            </a:r>
            <a:endParaRPr lang="it-IT" b="1" dirty="0" smtClean="0">
              <a:solidFill>
                <a:srgbClr val="C00000"/>
              </a:solidFill>
              <a:latin typeface="+mn-lt"/>
            </a:endParaRPr>
          </a:p>
          <a:p>
            <a:pPr marL="725488" indent="-342900">
              <a:spcBef>
                <a:spcPct val="20000"/>
              </a:spcBef>
              <a:buClr>
                <a:schemeClr val="accent1"/>
              </a:buClr>
              <a:buFont typeface="Courier New" pitchFamily="49" charset="0"/>
              <a:buChar char="o"/>
              <a:defRPr/>
            </a:pPr>
            <a:r>
              <a:rPr lang="it-IT" sz="1600" b="1" dirty="0" smtClean="0">
                <a:solidFill>
                  <a:srgbClr val="C00000"/>
                </a:solidFill>
                <a:latin typeface="+mn-lt"/>
              </a:rPr>
              <a:t>Valutazione dei costi</a:t>
            </a:r>
          </a:p>
          <a:p>
            <a:pPr marL="1182688" lvl="1" indent="-342900">
              <a:spcBef>
                <a:spcPct val="20000"/>
              </a:spcBef>
              <a:buClr>
                <a:schemeClr val="accent1"/>
              </a:buClr>
              <a:buFont typeface="Arial" pitchFamily="34" charset="0"/>
              <a:buChar char="•"/>
              <a:defRPr/>
            </a:pPr>
            <a:r>
              <a:rPr lang="it-IT" sz="1600" dirty="0" smtClean="0">
                <a:solidFill>
                  <a:srgbClr val="C00000"/>
                </a:solidFill>
                <a:latin typeface="+mn-lt"/>
              </a:rPr>
              <a:t>Impegno risorse interne</a:t>
            </a:r>
          </a:p>
          <a:p>
            <a:pPr marL="1182688" lvl="1" indent="-342900">
              <a:spcBef>
                <a:spcPct val="20000"/>
              </a:spcBef>
              <a:buClr>
                <a:schemeClr val="accent1"/>
              </a:buClr>
              <a:buFont typeface="Arial" pitchFamily="34" charset="0"/>
              <a:buChar char="•"/>
              <a:defRPr/>
            </a:pPr>
            <a:r>
              <a:rPr lang="it-IT" sz="1600" dirty="0" smtClean="0">
                <a:solidFill>
                  <a:srgbClr val="C00000"/>
                </a:solidFill>
                <a:latin typeface="+mn-lt"/>
              </a:rPr>
              <a:t>Impegno risorse esterne</a:t>
            </a:r>
          </a:p>
          <a:p>
            <a:pPr marL="1182688" lvl="1" indent="-342900">
              <a:spcBef>
                <a:spcPct val="20000"/>
              </a:spcBef>
              <a:buClr>
                <a:schemeClr val="accent1"/>
              </a:buClr>
              <a:buFont typeface="Arial" pitchFamily="34" charset="0"/>
              <a:buChar char="•"/>
              <a:defRPr/>
            </a:pPr>
            <a:r>
              <a:rPr lang="it-IT" sz="1600" dirty="0" smtClean="0">
                <a:solidFill>
                  <a:srgbClr val="C00000"/>
                </a:solidFill>
                <a:latin typeface="+mn-lt"/>
              </a:rPr>
              <a:t>Costi approvvigionamenti</a:t>
            </a:r>
          </a:p>
          <a:p>
            <a:pPr marL="1182688" lvl="1" indent="-342900">
              <a:spcBef>
                <a:spcPct val="20000"/>
              </a:spcBef>
              <a:buClr>
                <a:schemeClr val="accent1"/>
              </a:buClr>
              <a:buFont typeface="Arial" pitchFamily="34" charset="0"/>
              <a:buChar char="•"/>
              <a:defRPr/>
            </a:pPr>
            <a:r>
              <a:rPr lang="it-IT" sz="1600" dirty="0" smtClean="0">
                <a:solidFill>
                  <a:srgbClr val="C00000"/>
                </a:solidFill>
                <a:latin typeface="+mn-lt"/>
              </a:rPr>
              <a:t>Offerte subfornitori</a:t>
            </a:r>
          </a:p>
          <a:p>
            <a:pPr marL="1182688" lvl="1" indent="-342900">
              <a:spcBef>
                <a:spcPct val="20000"/>
              </a:spcBef>
              <a:buClr>
                <a:schemeClr val="accent1"/>
              </a:buClr>
              <a:buFont typeface="Arial" pitchFamily="34" charset="0"/>
              <a:buChar char="•"/>
              <a:defRPr/>
            </a:pPr>
            <a:r>
              <a:rPr lang="it-IT" sz="1600" dirty="0" smtClean="0">
                <a:solidFill>
                  <a:srgbClr val="C00000"/>
                </a:solidFill>
                <a:latin typeface="+mn-lt"/>
              </a:rPr>
              <a:t>Costi gestionali</a:t>
            </a:r>
          </a:p>
          <a:p>
            <a:pPr marL="725488" indent="-342900">
              <a:spcBef>
                <a:spcPct val="20000"/>
              </a:spcBef>
              <a:buClr>
                <a:schemeClr val="accent1"/>
              </a:buClr>
              <a:buFont typeface="Courier New" pitchFamily="49" charset="0"/>
              <a:buChar char="o"/>
              <a:defRPr/>
            </a:pPr>
            <a:r>
              <a:rPr lang="it-IT" sz="1600" b="1" dirty="0" smtClean="0">
                <a:solidFill>
                  <a:srgbClr val="C00000"/>
                </a:solidFill>
                <a:latin typeface="+mn-lt"/>
              </a:rPr>
              <a:t>Valutazione oneri finanziari</a:t>
            </a:r>
          </a:p>
          <a:p>
            <a:pPr marL="1182688" lvl="1" indent="-342900">
              <a:spcBef>
                <a:spcPct val="20000"/>
              </a:spcBef>
              <a:buClr>
                <a:schemeClr val="accent1"/>
              </a:buClr>
              <a:buFont typeface="Arial" pitchFamily="34" charset="0"/>
              <a:buChar char="•"/>
              <a:defRPr/>
            </a:pPr>
            <a:r>
              <a:rPr lang="it-IT" sz="1600" dirty="0" smtClean="0">
                <a:solidFill>
                  <a:srgbClr val="C00000"/>
                </a:solidFill>
                <a:latin typeface="+mn-lt"/>
              </a:rPr>
              <a:t> Modalità di fatturazione e incasso</a:t>
            </a:r>
          </a:p>
          <a:p>
            <a:pPr marL="1182688" lvl="1" indent="-342900">
              <a:spcBef>
                <a:spcPct val="20000"/>
              </a:spcBef>
              <a:buClr>
                <a:schemeClr val="accent1"/>
              </a:buClr>
              <a:buFont typeface="Arial" pitchFamily="34" charset="0"/>
              <a:buChar char="•"/>
              <a:defRPr/>
            </a:pPr>
            <a:r>
              <a:rPr lang="it-IT" sz="1600" dirty="0" smtClean="0">
                <a:solidFill>
                  <a:srgbClr val="C00000"/>
                </a:solidFill>
                <a:latin typeface="+mn-lt"/>
              </a:rPr>
              <a:t> Analisi di vincoli e garanzie </a:t>
            </a:r>
          </a:p>
          <a:p>
            <a:pPr marL="725488" indent="-342900">
              <a:spcBef>
                <a:spcPct val="20000"/>
              </a:spcBef>
              <a:buClr>
                <a:schemeClr val="accent1"/>
              </a:buClr>
              <a:buFont typeface="Courier New" pitchFamily="49" charset="0"/>
              <a:buChar char="o"/>
              <a:defRPr/>
            </a:pPr>
            <a:r>
              <a:rPr lang="it-IT" sz="1600" b="1" dirty="0" smtClean="0">
                <a:solidFill>
                  <a:srgbClr val="C00000"/>
                </a:solidFill>
                <a:latin typeface="+mn-lt"/>
              </a:rPr>
              <a:t>Valutazione oneri della Sicurezza</a:t>
            </a:r>
          </a:p>
          <a:p>
            <a:pPr marL="725488" indent="-342900">
              <a:spcBef>
                <a:spcPct val="20000"/>
              </a:spcBef>
              <a:buClr>
                <a:schemeClr val="accent1"/>
              </a:buClr>
              <a:buFont typeface="Courier New" pitchFamily="49" charset="0"/>
              <a:buChar char="o"/>
              <a:defRPr/>
            </a:pPr>
            <a:r>
              <a:rPr lang="it-IT" sz="1600" b="1" dirty="0" smtClean="0">
                <a:solidFill>
                  <a:srgbClr val="C00000"/>
                </a:solidFill>
                <a:latin typeface="+mn-lt"/>
              </a:rPr>
              <a:t>Valutazione costi per la green </a:t>
            </a:r>
            <a:r>
              <a:rPr lang="it-IT" sz="1600" b="1" dirty="0" err="1" smtClean="0">
                <a:solidFill>
                  <a:srgbClr val="C00000"/>
                </a:solidFill>
                <a:latin typeface="+mn-lt"/>
              </a:rPr>
              <a:t>factory</a:t>
            </a:r>
            <a:endParaRPr lang="it-IT" sz="1600" b="1" dirty="0" smtClean="0">
              <a:solidFill>
                <a:srgbClr val="C00000"/>
              </a:solidFill>
              <a:latin typeface="+mn-lt"/>
            </a:endParaRPr>
          </a:p>
          <a:p>
            <a:pPr marL="725488" indent="-342900">
              <a:spcBef>
                <a:spcPct val="20000"/>
              </a:spcBef>
              <a:buClr>
                <a:schemeClr val="accent1"/>
              </a:buClr>
              <a:buFont typeface="Courier New" pitchFamily="49" charset="0"/>
              <a:buChar char="o"/>
              <a:defRPr/>
            </a:pPr>
            <a:r>
              <a:rPr lang="it-IT" sz="1600" b="1" dirty="0" smtClean="0">
                <a:solidFill>
                  <a:srgbClr val="C00000"/>
                </a:solidFill>
                <a:latin typeface="+mn-lt"/>
              </a:rPr>
              <a:t>Stima dei ricavi attesi nel periodo</a:t>
            </a:r>
          </a:p>
          <a:p>
            <a:pPr marL="725488" indent="-342900">
              <a:spcBef>
                <a:spcPct val="20000"/>
              </a:spcBef>
              <a:buClr>
                <a:schemeClr val="accent1"/>
              </a:buClr>
              <a:buFont typeface="Courier New" pitchFamily="49" charset="0"/>
              <a:buChar char="o"/>
              <a:defRPr/>
            </a:pPr>
            <a:r>
              <a:rPr lang="it-IT" sz="1600" b="1" dirty="0" smtClean="0">
                <a:solidFill>
                  <a:srgbClr val="C00000"/>
                </a:solidFill>
                <a:latin typeface="+mn-lt"/>
              </a:rPr>
              <a:t>Autorizzazione business </a:t>
            </a:r>
            <a:r>
              <a:rPr lang="it-IT" sz="1600" b="1" dirty="0" err="1" smtClean="0">
                <a:solidFill>
                  <a:srgbClr val="C00000"/>
                </a:solidFill>
                <a:latin typeface="+mn-lt"/>
              </a:rPr>
              <a:t>plan</a:t>
            </a:r>
            <a:endParaRPr lang="it-IT" sz="1600" b="1" dirty="0" smtClean="0">
              <a:solidFill>
                <a:srgbClr val="C00000"/>
              </a:solidFill>
              <a:latin typeface="+mn-lt"/>
            </a:endParaRPr>
          </a:p>
          <a:p>
            <a:pPr marL="725488" indent="-342900">
              <a:spcBef>
                <a:spcPct val="20000"/>
              </a:spcBef>
              <a:buClr>
                <a:schemeClr val="accent1"/>
              </a:buClr>
              <a:buFont typeface="Courier New" pitchFamily="49" charset="0"/>
              <a:buChar char="o"/>
              <a:defRPr/>
            </a:pPr>
            <a:r>
              <a:rPr lang="it-IT" sz="1600" b="1" dirty="0" smtClean="0">
                <a:solidFill>
                  <a:srgbClr val="C00000"/>
                </a:solidFill>
                <a:latin typeface="+mn-lt"/>
              </a:rPr>
              <a:t>Valutazione dei competitor</a:t>
            </a:r>
          </a:p>
          <a:p>
            <a:pPr marL="725488" indent="-342900">
              <a:spcBef>
                <a:spcPct val="20000"/>
              </a:spcBef>
              <a:buClr>
                <a:schemeClr val="accent1"/>
              </a:buClr>
              <a:buFont typeface="Courier New" pitchFamily="49" charset="0"/>
              <a:buChar char="o"/>
              <a:defRPr/>
            </a:pPr>
            <a:endParaRPr lang="it-IT" sz="1600" b="1" dirty="0" smtClean="0">
              <a:solidFill>
                <a:srgbClr val="C00000"/>
              </a:solidFill>
              <a:latin typeface="+mn-lt"/>
            </a:endParaRPr>
          </a:p>
          <a:p>
            <a:pPr marL="725488" indent="-342900">
              <a:spcBef>
                <a:spcPct val="20000"/>
              </a:spcBef>
              <a:buClr>
                <a:schemeClr val="accent1"/>
              </a:buClr>
              <a:buFont typeface="Courier New" pitchFamily="49" charset="0"/>
              <a:buChar char="o"/>
              <a:defRPr/>
            </a:pPr>
            <a:endParaRPr lang="it-IT" sz="1050" b="1" dirty="0" smtClean="0">
              <a:solidFill>
                <a:srgbClr val="C00000"/>
              </a:solidFill>
            </a:endParaRPr>
          </a:p>
        </p:txBody>
      </p:sp>
      <p:sp>
        <p:nvSpPr>
          <p:cNvPr id="35847" name="Segnaposto numero diapositiva 8"/>
          <p:cNvSpPr txBox="1">
            <a:spLocks/>
          </p:cNvSpPr>
          <p:nvPr/>
        </p:nvSpPr>
        <p:spPr bwMode="auto">
          <a:xfrm>
            <a:off x="3498850" y="6448425"/>
            <a:ext cx="2133600" cy="365125"/>
          </a:xfrm>
          <a:prstGeom prst="rect">
            <a:avLst/>
          </a:prstGeom>
          <a:noFill/>
          <a:ln w="9525">
            <a:noFill/>
            <a:miter lim="800000"/>
            <a:headEnd/>
            <a:tailEnd/>
          </a:ln>
        </p:spPr>
        <p:txBody>
          <a:bodyPr anchor="ctr"/>
          <a:lstStyle/>
          <a:p>
            <a:pPr algn="ctr"/>
            <a:fld id="{47EDFC3B-3322-405D-B7D7-CD38460ABCC5}" type="slidenum">
              <a:rPr lang="it-IT" sz="1100" b="1">
                <a:latin typeface="Calibri" pitchFamily="34" charset="0"/>
              </a:rPr>
              <a:pPr algn="ctr"/>
              <a:t>51</a:t>
            </a:fld>
            <a:endParaRPr lang="it-IT" sz="1100" b="1">
              <a:latin typeface="Calibri" pitchFamily="34" charset="0"/>
            </a:endParaRPr>
          </a:p>
        </p:txBody>
      </p:sp>
      <p:sp>
        <p:nvSpPr>
          <p:cNvPr id="8" name="Text Box 4"/>
          <p:cNvSpPr txBox="1">
            <a:spLocks noChangeArrowheads="1"/>
          </p:cNvSpPr>
          <p:nvPr/>
        </p:nvSpPr>
        <p:spPr bwMode="auto">
          <a:xfrm>
            <a:off x="395536" y="0"/>
            <a:ext cx="8748464" cy="584775"/>
          </a:xfrm>
          <a:prstGeom prst="rect">
            <a:avLst/>
          </a:prstGeom>
          <a:noFill/>
          <a:ln w="9525">
            <a:noFill/>
            <a:miter lim="800000"/>
            <a:headEnd/>
            <a:tailEnd/>
          </a:ln>
          <a:effectLst/>
        </p:spPr>
        <p:txBody>
          <a:bodyPr wrap="square">
            <a:spAutoFit/>
          </a:bodyPr>
          <a:lstStyle/>
          <a:p>
            <a:pPr algn="r" fontAlgn="auto">
              <a:spcBef>
                <a:spcPts val="0"/>
              </a:spcBef>
              <a:spcAft>
                <a:spcPts val="0"/>
              </a:spcAft>
              <a:defRPr/>
            </a:pPr>
            <a:r>
              <a:rPr lang="it-IT" sz="3200" b="1" dirty="0" smtClean="0">
                <a:solidFill>
                  <a:schemeClr val="bg1"/>
                </a:solidFill>
                <a:latin typeface="Calibri" pitchFamily="34" charset="0"/>
                <a:ea typeface="+mj-ea"/>
                <a:cs typeface="+mj-cs"/>
              </a:rPr>
              <a:t>Predisposizione offerta economica – </a:t>
            </a:r>
            <a:r>
              <a:rPr lang="it-IT" sz="3200" b="1" dirty="0" err="1" smtClean="0">
                <a:solidFill>
                  <a:schemeClr val="bg1"/>
                </a:solidFill>
                <a:latin typeface="Calibri" pitchFamily="34" charset="0"/>
                <a:ea typeface="+mj-ea"/>
                <a:cs typeface="+mj-cs"/>
              </a:rPr>
              <a:t>wrap</a:t>
            </a:r>
            <a:r>
              <a:rPr lang="it-IT" sz="3200" b="1" dirty="0" smtClean="0">
                <a:solidFill>
                  <a:schemeClr val="bg1"/>
                </a:solidFill>
                <a:latin typeface="Calibri" pitchFamily="34" charset="0"/>
                <a:ea typeface="+mj-ea"/>
                <a:cs typeface="+mj-cs"/>
              </a:rPr>
              <a:t> up</a:t>
            </a:r>
            <a:endParaRPr lang="it-IT" sz="3200" b="1" dirty="0">
              <a:solidFill>
                <a:schemeClr val="bg1"/>
              </a:solidFill>
              <a:latin typeface="Calibri" pitchFamily="34" charset="0"/>
              <a:ea typeface="+mj-ea"/>
              <a:cs typeface="+mj-cs"/>
            </a:endParaRPr>
          </a:p>
        </p:txBody>
      </p:sp>
    </p:spTree>
  </p:cSld>
  <p:clrMapOvr>
    <a:masterClrMapping/>
  </p:clrMapOvr>
  <p:transition advClick="0"/>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899592" y="3387973"/>
            <a:ext cx="7200800" cy="473075"/>
          </a:xfrm>
          <a:prstGeom prst="rect">
            <a:avLst/>
          </a:prstGeom>
          <a:solidFill>
            <a:srgbClr val="DDDDDD"/>
          </a:solidFill>
          <a:ln w="9525">
            <a:noFill/>
            <a:miter lim="800000"/>
            <a:headEnd/>
            <a:tailEnd/>
          </a:ln>
        </p:spPr>
        <p:txBody>
          <a:bodyPr wrap="none" anchor="ctr"/>
          <a:lstStyle/>
          <a:p>
            <a:endParaRPr lang="it-IT" sz="2300"/>
          </a:p>
        </p:txBody>
      </p:sp>
      <p:sp>
        <p:nvSpPr>
          <p:cNvPr id="5" name="Segnaposto contenuto 5"/>
          <p:cNvSpPr txBox="1">
            <a:spLocks/>
          </p:cNvSpPr>
          <p:nvPr/>
        </p:nvSpPr>
        <p:spPr bwMode="auto">
          <a:xfrm>
            <a:off x="1115616" y="980728"/>
            <a:ext cx="7858125" cy="4392488"/>
          </a:xfrm>
          <a:prstGeom prst="rect">
            <a:avLst/>
          </a:prstGeom>
          <a:noFill/>
          <a:ln w="9525">
            <a:noFill/>
            <a:miter lim="800000"/>
            <a:headEnd/>
            <a:tailEnd/>
          </a:ln>
        </p:spPr>
        <p:txBody>
          <a:bodyPr/>
          <a:lstStyle/>
          <a:p>
            <a:pPr marL="342900" indent="-342900">
              <a:lnSpc>
                <a:spcPct val="150000"/>
              </a:lnSpc>
              <a:spcBef>
                <a:spcPct val="20000"/>
              </a:spcBef>
              <a:buClr>
                <a:schemeClr val="accent1"/>
              </a:buClr>
              <a:defRPr/>
            </a:pPr>
            <a:r>
              <a:rPr lang="it-IT" sz="2800" b="1" dirty="0" smtClean="0">
                <a:solidFill>
                  <a:srgbClr val="C00000"/>
                </a:solidFill>
                <a:latin typeface="+mj-lt"/>
              </a:rPr>
              <a:t>La predisposizione delle offerte in una gara pubblica</a:t>
            </a:r>
          </a:p>
          <a:p>
            <a:pPr marL="342900" indent="-342900">
              <a:lnSpc>
                <a:spcPct val="150000"/>
              </a:lnSpc>
              <a:spcBef>
                <a:spcPct val="20000"/>
              </a:spcBef>
              <a:buClr>
                <a:schemeClr val="accent1"/>
              </a:buClr>
              <a:buFont typeface="Wingdings" pitchFamily="2" charset="2"/>
              <a:buChar char="q"/>
              <a:defRPr/>
            </a:pPr>
            <a:r>
              <a:rPr lang="it-IT" dirty="0" smtClean="0">
                <a:solidFill>
                  <a:srgbClr val="C00000"/>
                </a:solidFill>
                <a:latin typeface="+mn-lt"/>
              </a:rPr>
              <a:t>1 - Preliminari di offerta</a:t>
            </a:r>
          </a:p>
          <a:p>
            <a:pPr marL="342900" indent="-342900">
              <a:lnSpc>
                <a:spcPct val="150000"/>
              </a:lnSpc>
              <a:spcBef>
                <a:spcPct val="20000"/>
              </a:spcBef>
              <a:buClr>
                <a:schemeClr val="accent1"/>
              </a:buClr>
              <a:buFont typeface="Wingdings" pitchFamily="2" charset="2"/>
              <a:buChar char="q"/>
              <a:defRPr/>
            </a:pPr>
            <a:r>
              <a:rPr lang="it-IT" sz="1600" dirty="0" smtClean="0">
                <a:solidFill>
                  <a:srgbClr val="C00000"/>
                </a:solidFill>
              </a:rPr>
              <a:t>2 - Documentazione legale e amministrativa</a:t>
            </a:r>
          </a:p>
          <a:p>
            <a:pPr marL="342900" indent="-342900">
              <a:lnSpc>
                <a:spcPct val="150000"/>
              </a:lnSpc>
              <a:spcBef>
                <a:spcPct val="20000"/>
              </a:spcBef>
              <a:buClr>
                <a:schemeClr val="accent1"/>
              </a:buClr>
              <a:buFont typeface="Wingdings" pitchFamily="2" charset="2"/>
              <a:buChar char="q"/>
              <a:defRPr/>
            </a:pPr>
            <a:r>
              <a:rPr lang="it-IT" sz="1600" dirty="0" smtClean="0">
                <a:solidFill>
                  <a:srgbClr val="C00000"/>
                </a:solidFill>
              </a:rPr>
              <a:t>3 - Predisposizione offerta tecnica</a:t>
            </a:r>
          </a:p>
          <a:p>
            <a:pPr marL="342900" indent="-342900">
              <a:lnSpc>
                <a:spcPct val="150000"/>
              </a:lnSpc>
              <a:spcBef>
                <a:spcPct val="20000"/>
              </a:spcBef>
              <a:buClr>
                <a:schemeClr val="accent1"/>
              </a:buClr>
              <a:buFont typeface="Wingdings" pitchFamily="2" charset="2"/>
              <a:buChar char="q"/>
              <a:defRPr/>
            </a:pPr>
            <a:r>
              <a:rPr lang="it-IT" sz="1600" dirty="0" smtClean="0">
                <a:solidFill>
                  <a:srgbClr val="C00000"/>
                </a:solidFill>
              </a:rPr>
              <a:t>4 - Predisposizione offerta economica</a:t>
            </a:r>
          </a:p>
          <a:p>
            <a:pPr marL="342900" indent="-342900">
              <a:lnSpc>
                <a:spcPct val="150000"/>
              </a:lnSpc>
              <a:spcBef>
                <a:spcPct val="20000"/>
              </a:spcBef>
              <a:buClr>
                <a:schemeClr val="accent1"/>
              </a:buClr>
              <a:buFont typeface="Wingdings" pitchFamily="2" charset="2"/>
              <a:buChar char="q"/>
              <a:defRPr/>
            </a:pPr>
            <a:r>
              <a:rPr lang="it-IT" sz="1600" b="1" dirty="0" smtClean="0">
                <a:solidFill>
                  <a:srgbClr val="C00000"/>
                </a:solidFill>
              </a:rPr>
              <a:t>5 - La </a:t>
            </a:r>
            <a:r>
              <a:rPr lang="it-IT" sz="1600" b="1" dirty="0" err="1" smtClean="0">
                <a:solidFill>
                  <a:srgbClr val="C00000"/>
                </a:solidFill>
              </a:rPr>
              <a:t>review</a:t>
            </a:r>
            <a:r>
              <a:rPr lang="it-IT" sz="1600" b="1" dirty="0" smtClean="0">
                <a:solidFill>
                  <a:srgbClr val="C00000"/>
                </a:solidFill>
              </a:rPr>
              <a:t> e il riesame dell’offerta tecnica</a:t>
            </a:r>
          </a:p>
          <a:p>
            <a:pPr marL="342900" indent="-342900">
              <a:lnSpc>
                <a:spcPct val="150000"/>
              </a:lnSpc>
              <a:spcBef>
                <a:spcPct val="20000"/>
              </a:spcBef>
              <a:buClr>
                <a:schemeClr val="accent1"/>
              </a:buClr>
              <a:buFont typeface="Wingdings" pitchFamily="2" charset="2"/>
              <a:buChar char="q"/>
              <a:defRPr/>
            </a:pPr>
            <a:r>
              <a:rPr lang="it-IT" sz="1600" dirty="0" smtClean="0">
                <a:solidFill>
                  <a:srgbClr val="C00000"/>
                </a:solidFill>
              </a:rPr>
              <a:t>6 - La chiusura</a:t>
            </a:r>
          </a:p>
          <a:p>
            <a:pPr marL="342900" indent="-342900">
              <a:lnSpc>
                <a:spcPct val="150000"/>
              </a:lnSpc>
              <a:spcBef>
                <a:spcPct val="20000"/>
              </a:spcBef>
              <a:buClr>
                <a:schemeClr val="accent1"/>
              </a:buClr>
              <a:defRPr/>
            </a:pPr>
            <a:endParaRPr lang="it-IT" sz="1600" b="1" dirty="0" smtClean="0">
              <a:solidFill>
                <a:srgbClr val="C00000"/>
              </a:solidFill>
            </a:endParaRPr>
          </a:p>
          <a:p>
            <a:pPr marL="342900" indent="-342900">
              <a:lnSpc>
                <a:spcPct val="150000"/>
              </a:lnSpc>
              <a:spcBef>
                <a:spcPct val="20000"/>
              </a:spcBef>
              <a:buClr>
                <a:schemeClr val="accent1"/>
              </a:buClr>
              <a:buFont typeface="Wingdings" pitchFamily="2" charset="2"/>
              <a:buChar char="q"/>
              <a:defRPr/>
            </a:pPr>
            <a:endParaRPr lang="it-IT" sz="1600" b="1" dirty="0" smtClean="0">
              <a:solidFill>
                <a:srgbClr val="C00000"/>
              </a:solidFill>
            </a:endParaRPr>
          </a:p>
          <a:p>
            <a:pPr marL="342900" indent="-342900">
              <a:lnSpc>
                <a:spcPct val="150000"/>
              </a:lnSpc>
              <a:spcBef>
                <a:spcPct val="20000"/>
              </a:spcBef>
              <a:buClr>
                <a:schemeClr val="accent1"/>
              </a:buClr>
              <a:buFont typeface="Wingdings" pitchFamily="2" charset="2"/>
              <a:buChar char="q"/>
              <a:defRPr/>
            </a:pPr>
            <a:endParaRPr lang="it-IT" sz="1600" b="1" dirty="0" smtClean="0">
              <a:solidFill>
                <a:srgbClr val="C00000"/>
              </a:solidFill>
            </a:endParaRPr>
          </a:p>
        </p:txBody>
      </p:sp>
      <p:sp>
        <p:nvSpPr>
          <p:cNvPr id="8" name="Text Box 4"/>
          <p:cNvSpPr txBox="1">
            <a:spLocks noChangeArrowheads="1"/>
          </p:cNvSpPr>
          <p:nvPr/>
        </p:nvSpPr>
        <p:spPr bwMode="auto">
          <a:xfrm>
            <a:off x="4355976" y="0"/>
            <a:ext cx="4103265" cy="584775"/>
          </a:xfrm>
          <a:prstGeom prst="rect">
            <a:avLst/>
          </a:prstGeom>
          <a:noFill/>
          <a:ln w="9525">
            <a:noFill/>
            <a:miter lim="800000"/>
            <a:headEnd/>
            <a:tailEnd/>
          </a:ln>
          <a:effectLst/>
        </p:spPr>
        <p:txBody>
          <a:bodyPr wrap="square">
            <a:spAutoFit/>
          </a:bodyPr>
          <a:lstStyle/>
          <a:p>
            <a:pPr algn="r" fontAlgn="auto">
              <a:spcBef>
                <a:spcPts val="0"/>
              </a:spcBef>
              <a:spcAft>
                <a:spcPts val="0"/>
              </a:spcAft>
              <a:defRPr/>
            </a:pPr>
            <a:r>
              <a:rPr lang="it-IT" sz="3200" b="1" dirty="0">
                <a:solidFill>
                  <a:schemeClr val="bg1"/>
                </a:solidFill>
                <a:latin typeface="Calibri" pitchFamily="34" charset="0"/>
                <a:ea typeface="+mj-ea"/>
                <a:cs typeface="+mj-cs"/>
              </a:rPr>
              <a:t>Agenda</a:t>
            </a:r>
          </a:p>
        </p:txBody>
      </p:sp>
      <p:sp>
        <p:nvSpPr>
          <p:cNvPr id="35847" name="Segnaposto numero diapositiva 8"/>
          <p:cNvSpPr txBox="1">
            <a:spLocks/>
          </p:cNvSpPr>
          <p:nvPr/>
        </p:nvSpPr>
        <p:spPr bwMode="auto">
          <a:xfrm>
            <a:off x="3498850" y="6448425"/>
            <a:ext cx="2133600" cy="365125"/>
          </a:xfrm>
          <a:prstGeom prst="rect">
            <a:avLst/>
          </a:prstGeom>
          <a:noFill/>
          <a:ln w="9525">
            <a:noFill/>
            <a:miter lim="800000"/>
            <a:headEnd/>
            <a:tailEnd/>
          </a:ln>
        </p:spPr>
        <p:txBody>
          <a:bodyPr anchor="ctr"/>
          <a:lstStyle/>
          <a:p>
            <a:pPr algn="ctr"/>
            <a:fld id="{47EDFC3B-3322-405D-B7D7-CD38460ABCC5}" type="slidenum">
              <a:rPr lang="it-IT" sz="1100" b="1">
                <a:latin typeface="Calibri" pitchFamily="34" charset="0"/>
              </a:rPr>
              <a:pPr algn="ctr"/>
              <a:t>52</a:t>
            </a:fld>
            <a:endParaRPr lang="it-IT" sz="1100" b="1">
              <a:latin typeface="Calibri" pitchFamily="34" charset="0"/>
            </a:endParaRPr>
          </a:p>
        </p:txBody>
      </p:sp>
      <p:pic>
        <p:nvPicPr>
          <p:cNvPr id="7" name="Picture 5" descr="C:\Documents and Settings\Administrator\Impostazioni locali\Temporary Internet Files\Content.IE5\TN5QXFU0\MC900326184[1].wmf"/>
          <p:cNvPicPr>
            <a:picLocks noChangeAspect="1" noChangeArrowheads="1"/>
          </p:cNvPicPr>
          <p:nvPr/>
        </p:nvPicPr>
        <p:blipFill>
          <a:blip r:embed="rId3" cstate="print"/>
          <a:srcRect/>
          <a:stretch>
            <a:fillRect/>
          </a:stretch>
        </p:blipFill>
        <p:spPr bwMode="auto">
          <a:xfrm>
            <a:off x="323528" y="1124744"/>
            <a:ext cx="648072" cy="683241"/>
          </a:xfrm>
          <a:prstGeom prst="rect">
            <a:avLst/>
          </a:prstGeom>
          <a:noFill/>
        </p:spPr>
      </p:pic>
    </p:spTree>
  </p:cSld>
  <p:clrMapOvr>
    <a:masterClrMapping/>
  </p:clrMapOvr>
  <p:transition advClick="0"/>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contenuto 5"/>
          <p:cNvSpPr txBox="1">
            <a:spLocks/>
          </p:cNvSpPr>
          <p:nvPr/>
        </p:nvSpPr>
        <p:spPr bwMode="auto">
          <a:xfrm>
            <a:off x="26243" y="620688"/>
            <a:ext cx="9117757" cy="504056"/>
          </a:xfrm>
          <a:prstGeom prst="rect">
            <a:avLst/>
          </a:prstGeom>
          <a:noFill/>
          <a:ln w="9525">
            <a:noFill/>
            <a:miter lim="800000"/>
            <a:headEnd/>
            <a:tailEnd/>
          </a:ln>
        </p:spPr>
        <p:txBody>
          <a:bodyPr/>
          <a:lstStyle/>
          <a:p>
            <a:pPr marL="725488" indent="-342900" algn="ctr">
              <a:spcBef>
                <a:spcPct val="20000"/>
              </a:spcBef>
              <a:buClr>
                <a:schemeClr val="accent1"/>
              </a:buClr>
              <a:defRPr/>
            </a:pPr>
            <a:r>
              <a:rPr lang="it-IT" sz="2800" b="1" dirty="0" smtClean="0">
                <a:solidFill>
                  <a:srgbClr val="C00000"/>
                </a:solidFill>
                <a:latin typeface="+mn-lt"/>
              </a:rPr>
              <a:t>Verifica formale</a:t>
            </a:r>
          </a:p>
        </p:txBody>
      </p:sp>
      <p:sp>
        <p:nvSpPr>
          <p:cNvPr id="35847" name="Segnaposto numero diapositiva 8"/>
          <p:cNvSpPr txBox="1">
            <a:spLocks/>
          </p:cNvSpPr>
          <p:nvPr/>
        </p:nvSpPr>
        <p:spPr bwMode="auto">
          <a:xfrm>
            <a:off x="3498850" y="6448425"/>
            <a:ext cx="2133600" cy="365125"/>
          </a:xfrm>
          <a:prstGeom prst="rect">
            <a:avLst/>
          </a:prstGeom>
          <a:noFill/>
          <a:ln w="9525">
            <a:noFill/>
            <a:miter lim="800000"/>
            <a:headEnd/>
            <a:tailEnd/>
          </a:ln>
        </p:spPr>
        <p:txBody>
          <a:bodyPr anchor="ctr"/>
          <a:lstStyle/>
          <a:p>
            <a:pPr algn="ctr"/>
            <a:fld id="{47EDFC3B-3322-405D-B7D7-CD38460ABCC5}" type="slidenum">
              <a:rPr lang="it-IT" sz="1100" b="1">
                <a:latin typeface="Calibri" pitchFamily="34" charset="0"/>
              </a:rPr>
              <a:pPr algn="ctr"/>
              <a:t>53</a:t>
            </a:fld>
            <a:endParaRPr lang="it-IT" sz="1100" b="1">
              <a:latin typeface="Calibri" pitchFamily="34" charset="0"/>
            </a:endParaRPr>
          </a:p>
        </p:txBody>
      </p:sp>
      <p:sp>
        <p:nvSpPr>
          <p:cNvPr id="6" name="Text Box 4"/>
          <p:cNvSpPr txBox="1">
            <a:spLocks noChangeArrowheads="1"/>
          </p:cNvSpPr>
          <p:nvPr/>
        </p:nvSpPr>
        <p:spPr bwMode="auto">
          <a:xfrm>
            <a:off x="1259632" y="0"/>
            <a:ext cx="7884368" cy="584775"/>
          </a:xfrm>
          <a:prstGeom prst="rect">
            <a:avLst/>
          </a:prstGeom>
          <a:noFill/>
          <a:ln w="9525">
            <a:noFill/>
            <a:miter lim="800000"/>
            <a:headEnd/>
            <a:tailEnd/>
          </a:ln>
          <a:effectLst/>
        </p:spPr>
        <p:txBody>
          <a:bodyPr wrap="square">
            <a:spAutoFit/>
          </a:bodyPr>
          <a:lstStyle/>
          <a:p>
            <a:pPr algn="r" fontAlgn="auto">
              <a:spcBef>
                <a:spcPts val="0"/>
              </a:spcBef>
              <a:spcAft>
                <a:spcPts val="0"/>
              </a:spcAft>
              <a:defRPr/>
            </a:pPr>
            <a:r>
              <a:rPr lang="it-IT" sz="3200" b="1" dirty="0" smtClean="0">
                <a:solidFill>
                  <a:schemeClr val="bg1"/>
                </a:solidFill>
                <a:latin typeface="Calibri" pitchFamily="34" charset="0"/>
                <a:ea typeface="+mj-ea"/>
                <a:cs typeface="+mj-cs"/>
              </a:rPr>
              <a:t>La </a:t>
            </a:r>
            <a:r>
              <a:rPr lang="it-IT" sz="3200" b="1" dirty="0" err="1" smtClean="0">
                <a:solidFill>
                  <a:schemeClr val="bg1"/>
                </a:solidFill>
                <a:latin typeface="Calibri" pitchFamily="34" charset="0"/>
                <a:ea typeface="+mj-ea"/>
                <a:cs typeface="+mj-cs"/>
              </a:rPr>
              <a:t>review</a:t>
            </a:r>
            <a:r>
              <a:rPr lang="it-IT" sz="3200" b="1" dirty="0" smtClean="0">
                <a:solidFill>
                  <a:schemeClr val="bg1"/>
                </a:solidFill>
                <a:latin typeface="Calibri" pitchFamily="34" charset="0"/>
                <a:ea typeface="+mj-ea"/>
                <a:cs typeface="+mj-cs"/>
              </a:rPr>
              <a:t> e il riesame dell’offerta tecnica</a:t>
            </a:r>
            <a:endParaRPr lang="it-IT" sz="3200" b="1" dirty="0">
              <a:solidFill>
                <a:schemeClr val="bg1"/>
              </a:solidFill>
              <a:latin typeface="Calibri" pitchFamily="34" charset="0"/>
              <a:ea typeface="+mj-ea"/>
              <a:cs typeface="+mj-cs"/>
            </a:endParaRPr>
          </a:p>
        </p:txBody>
      </p:sp>
      <p:sp>
        <p:nvSpPr>
          <p:cNvPr id="29697" name="Rectangle 1"/>
          <p:cNvSpPr>
            <a:spLocks noChangeArrowheads="1"/>
          </p:cNvSpPr>
          <p:nvPr/>
        </p:nvSpPr>
        <p:spPr bwMode="auto">
          <a:xfrm>
            <a:off x="251520" y="1700808"/>
            <a:ext cx="8676456" cy="313932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it-IT" dirty="0" smtClean="0">
                <a:solidFill>
                  <a:srgbClr val="000000"/>
                </a:solidFill>
                <a:latin typeface="+mn-lt"/>
                <a:ea typeface="Calibri" pitchFamily="34" charset="0"/>
                <a:cs typeface="Arial" pitchFamily="34" charset="0"/>
              </a:rPr>
              <a:t>Il Bid Manager raccoglie e verifica tutta la Documentazione ed effettua il riesame dell’offerta,  in particolare, durante il riesame dell’offerta vengono effettuati:</a:t>
            </a:r>
          </a:p>
          <a:p>
            <a:pPr marL="268288" marR="0" lvl="0" indent="-268288" algn="l" defTabSz="914400" rtl="0" eaLnBrk="0" fontAlgn="base" latinLnBrk="0" hangingPunct="0">
              <a:lnSpc>
                <a:spcPct val="100000"/>
              </a:lnSpc>
              <a:spcBef>
                <a:spcPct val="0"/>
              </a:spcBef>
              <a:spcAft>
                <a:spcPct val="0"/>
              </a:spcAft>
              <a:buClrTx/>
              <a:buSzTx/>
              <a:buFont typeface="Arial" pitchFamily="34" charset="0"/>
              <a:buChar char="•"/>
              <a:tabLst/>
            </a:pPr>
            <a:r>
              <a:rPr lang="it-IT" dirty="0" smtClean="0">
                <a:solidFill>
                  <a:srgbClr val="000000"/>
                </a:solidFill>
                <a:latin typeface="+mn-lt"/>
                <a:ea typeface="Calibri" pitchFamily="34" charset="0"/>
                <a:cs typeface="Arial" pitchFamily="34" charset="0"/>
              </a:rPr>
              <a:t>un controllo formale sulla congruenza e completezza dei documenti di offerta e sul rispetto delle regole di stile interne, delle eventuali consuetudini specifiche del Cliente o imposte dal bando di gara;</a:t>
            </a:r>
          </a:p>
          <a:p>
            <a:pPr marL="268288" marR="0" lvl="0" indent="-268288" algn="l" defTabSz="914400" rtl="0" eaLnBrk="0" fontAlgn="base" latinLnBrk="0" hangingPunct="0">
              <a:lnSpc>
                <a:spcPct val="100000"/>
              </a:lnSpc>
              <a:spcBef>
                <a:spcPct val="0"/>
              </a:spcBef>
              <a:spcAft>
                <a:spcPct val="0"/>
              </a:spcAft>
              <a:buClrTx/>
              <a:buSzTx/>
              <a:buFont typeface="Arial" pitchFamily="34" charset="0"/>
              <a:buChar char="•"/>
              <a:tabLst/>
            </a:pPr>
            <a:r>
              <a:rPr lang="it-IT" dirty="0" smtClean="0">
                <a:solidFill>
                  <a:srgbClr val="000000"/>
                </a:solidFill>
                <a:latin typeface="+mn-lt"/>
                <a:ea typeface="Calibri" pitchFamily="34" charset="0"/>
                <a:cs typeface="Arial" pitchFamily="34" charset="0"/>
              </a:rPr>
              <a:t>un controllo di merito sulla congruenza e consistenza dei contenuti dei documenti di offerta e sul soddisfacimento puntuale dei requisiti espressi dal Cliente o definiti nel Capitolato/Disciplinare di gara.</a:t>
            </a:r>
          </a:p>
          <a:p>
            <a:pPr marL="0" marR="0" lvl="0" indent="0" algn="l" defTabSz="914400" rtl="0" eaLnBrk="0" fontAlgn="base" latinLnBrk="0" hangingPunct="0">
              <a:lnSpc>
                <a:spcPct val="100000"/>
              </a:lnSpc>
              <a:spcBef>
                <a:spcPct val="0"/>
              </a:spcBef>
              <a:spcAft>
                <a:spcPct val="0"/>
              </a:spcAft>
              <a:buClrTx/>
              <a:buSzTx/>
              <a:buFontTx/>
              <a:buNone/>
              <a:tabLst/>
            </a:pPr>
            <a:endParaRPr lang="it-IT" dirty="0" smtClean="0">
              <a:solidFill>
                <a:srgbClr val="000000"/>
              </a:solidFill>
              <a:latin typeface="+mn-lt"/>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it-IT" dirty="0" smtClean="0">
                <a:solidFill>
                  <a:srgbClr val="000000"/>
                </a:solidFill>
                <a:latin typeface="+mn-lt"/>
                <a:ea typeface="Calibri" pitchFamily="34" charset="0"/>
                <a:cs typeface="Arial" pitchFamily="34" charset="0"/>
              </a:rPr>
              <a:t>Nel caso in cui le aziende della Struttura di Business non siano mandatarie, ma mandante, il riesame di norma sarà limitato alla parte di competenza secondo gli accordi presi con il RTI.</a:t>
            </a:r>
          </a:p>
        </p:txBody>
      </p:sp>
    </p:spTree>
  </p:cSld>
  <p:clrMapOvr>
    <a:masterClrMapping/>
  </p:clrMapOvr>
  <p:transition advClick="0"/>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contenuto 5"/>
          <p:cNvSpPr txBox="1">
            <a:spLocks/>
          </p:cNvSpPr>
          <p:nvPr/>
        </p:nvSpPr>
        <p:spPr bwMode="auto">
          <a:xfrm>
            <a:off x="26243" y="620688"/>
            <a:ext cx="9117757" cy="504056"/>
          </a:xfrm>
          <a:prstGeom prst="rect">
            <a:avLst/>
          </a:prstGeom>
          <a:noFill/>
          <a:ln w="9525">
            <a:noFill/>
            <a:miter lim="800000"/>
            <a:headEnd/>
            <a:tailEnd/>
          </a:ln>
        </p:spPr>
        <p:txBody>
          <a:bodyPr/>
          <a:lstStyle/>
          <a:p>
            <a:pPr marL="725488" indent="-342900" algn="ctr">
              <a:spcBef>
                <a:spcPct val="20000"/>
              </a:spcBef>
              <a:buClr>
                <a:schemeClr val="accent1"/>
              </a:buClr>
              <a:defRPr/>
            </a:pPr>
            <a:r>
              <a:rPr lang="it-IT" sz="2800" b="1" dirty="0" err="1" smtClean="0">
                <a:solidFill>
                  <a:srgbClr val="C00000"/>
                </a:solidFill>
                <a:latin typeface="+mn-lt"/>
              </a:rPr>
              <a:t>Peer</a:t>
            </a:r>
            <a:r>
              <a:rPr lang="it-IT" sz="2800" b="1" dirty="0" smtClean="0">
                <a:solidFill>
                  <a:srgbClr val="C00000"/>
                </a:solidFill>
                <a:latin typeface="+mn-lt"/>
              </a:rPr>
              <a:t> </a:t>
            </a:r>
            <a:r>
              <a:rPr lang="it-IT" sz="2800" b="1" dirty="0" err="1" smtClean="0">
                <a:solidFill>
                  <a:srgbClr val="C00000"/>
                </a:solidFill>
                <a:latin typeface="+mn-lt"/>
              </a:rPr>
              <a:t>review</a:t>
            </a:r>
            <a:endParaRPr lang="it-IT" sz="2800" b="1" dirty="0" smtClean="0">
              <a:solidFill>
                <a:srgbClr val="C00000"/>
              </a:solidFill>
              <a:latin typeface="+mn-lt"/>
            </a:endParaRPr>
          </a:p>
        </p:txBody>
      </p:sp>
      <p:sp>
        <p:nvSpPr>
          <p:cNvPr id="35847" name="Segnaposto numero diapositiva 8"/>
          <p:cNvSpPr txBox="1">
            <a:spLocks/>
          </p:cNvSpPr>
          <p:nvPr/>
        </p:nvSpPr>
        <p:spPr bwMode="auto">
          <a:xfrm>
            <a:off x="3498850" y="6448425"/>
            <a:ext cx="2133600" cy="365125"/>
          </a:xfrm>
          <a:prstGeom prst="rect">
            <a:avLst/>
          </a:prstGeom>
          <a:noFill/>
          <a:ln w="9525">
            <a:noFill/>
            <a:miter lim="800000"/>
            <a:headEnd/>
            <a:tailEnd/>
          </a:ln>
        </p:spPr>
        <p:txBody>
          <a:bodyPr anchor="ctr"/>
          <a:lstStyle/>
          <a:p>
            <a:pPr algn="ctr"/>
            <a:fld id="{47EDFC3B-3322-405D-B7D7-CD38460ABCC5}" type="slidenum">
              <a:rPr lang="it-IT" sz="1100" b="1">
                <a:latin typeface="Calibri" pitchFamily="34" charset="0"/>
              </a:rPr>
              <a:pPr algn="ctr"/>
              <a:t>54</a:t>
            </a:fld>
            <a:endParaRPr lang="it-IT" sz="1100" b="1">
              <a:latin typeface="Calibri" pitchFamily="34" charset="0"/>
            </a:endParaRPr>
          </a:p>
        </p:txBody>
      </p:sp>
      <p:sp>
        <p:nvSpPr>
          <p:cNvPr id="6" name="Text Box 4"/>
          <p:cNvSpPr txBox="1">
            <a:spLocks noChangeArrowheads="1"/>
          </p:cNvSpPr>
          <p:nvPr/>
        </p:nvSpPr>
        <p:spPr bwMode="auto">
          <a:xfrm>
            <a:off x="1259632" y="0"/>
            <a:ext cx="7884368" cy="584775"/>
          </a:xfrm>
          <a:prstGeom prst="rect">
            <a:avLst/>
          </a:prstGeom>
          <a:noFill/>
          <a:ln w="9525">
            <a:noFill/>
            <a:miter lim="800000"/>
            <a:headEnd/>
            <a:tailEnd/>
          </a:ln>
          <a:effectLst/>
        </p:spPr>
        <p:txBody>
          <a:bodyPr wrap="square">
            <a:spAutoFit/>
          </a:bodyPr>
          <a:lstStyle/>
          <a:p>
            <a:pPr algn="r" fontAlgn="auto">
              <a:spcBef>
                <a:spcPts val="0"/>
              </a:spcBef>
              <a:spcAft>
                <a:spcPts val="0"/>
              </a:spcAft>
              <a:defRPr/>
            </a:pPr>
            <a:r>
              <a:rPr lang="it-IT" sz="3200" b="1" dirty="0" smtClean="0">
                <a:solidFill>
                  <a:schemeClr val="bg1"/>
                </a:solidFill>
                <a:latin typeface="Calibri" pitchFamily="34" charset="0"/>
                <a:ea typeface="+mj-ea"/>
                <a:cs typeface="+mj-cs"/>
              </a:rPr>
              <a:t>La </a:t>
            </a:r>
            <a:r>
              <a:rPr lang="it-IT" sz="3200" b="1" dirty="0" err="1" smtClean="0">
                <a:solidFill>
                  <a:schemeClr val="bg1"/>
                </a:solidFill>
                <a:latin typeface="Calibri" pitchFamily="34" charset="0"/>
                <a:ea typeface="+mj-ea"/>
                <a:cs typeface="+mj-cs"/>
              </a:rPr>
              <a:t>review</a:t>
            </a:r>
            <a:r>
              <a:rPr lang="it-IT" sz="3200" b="1" dirty="0" smtClean="0">
                <a:solidFill>
                  <a:schemeClr val="bg1"/>
                </a:solidFill>
                <a:latin typeface="Calibri" pitchFamily="34" charset="0"/>
                <a:ea typeface="+mj-ea"/>
                <a:cs typeface="+mj-cs"/>
              </a:rPr>
              <a:t> e il riesame dell’offerta tecnica</a:t>
            </a:r>
            <a:endParaRPr lang="it-IT" sz="3200" b="1" dirty="0">
              <a:solidFill>
                <a:schemeClr val="bg1"/>
              </a:solidFill>
              <a:latin typeface="Calibri" pitchFamily="34" charset="0"/>
              <a:ea typeface="+mj-ea"/>
              <a:cs typeface="+mj-cs"/>
            </a:endParaRPr>
          </a:p>
        </p:txBody>
      </p:sp>
      <p:sp>
        <p:nvSpPr>
          <p:cNvPr id="8" name="Rettangolo 7"/>
          <p:cNvSpPr/>
          <p:nvPr/>
        </p:nvSpPr>
        <p:spPr>
          <a:xfrm>
            <a:off x="323528" y="1196752"/>
            <a:ext cx="8640960" cy="1477328"/>
          </a:xfrm>
          <a:prstGeom prst="rect">
            <a:avLst/>
          </a:prstGeom>
        </p:spPr>
        <p:txBody>
          <a:bodyPr wrap="square">
            <a:spAutoFit/>
          </a:bodyPr>
          <a:lstStyle/>
          <a:p>
            <a:r>
              <a:rPr lang="it-IT" dirty="0" smtClean="0"/>
              <a:t>Mostrare il proprio lavoro ad altri aumenta la probabilità che le  debolezze vengano identificate e, grazie a consigli e incoraggiamenti, corrette.</a:t>
            </a:r>
          </a:p>
          <a:p>
            <a:r>
              <a:rPr lang="it-IT" dirty="0" smtClean="0"/>
              <a:t>La ragione principale della </a:t>
            </a:r>
            <a:r>
              <a:rPr lang="it-IT" dirty="0" err="1" smtClean="0"/>
              <a:t>peer</a:t>
            </a:r>
            <a:r>
              <a:rPr lang="it-IT" dirty="0" smtClean="0"/>
              <a:t> </a:t>
            </a:r>
            <a:r>
              <a:rPr lang="it-IT" dirty="0" err="1" smtClean="0"/>
              <a:t>review</a:t>
            </a:r>
            <a:r>
              <a:rPr lang="it-IT" dirty="0" smtClean="0"/>
              <a:t> è che è molto difficile per un singolo autore, o per un gruppo, riuscire ad individuare tutti gli errori o i difetti di uno studio complesso.</a:t>
            </a:r>
            <a:endParaRPr lang="it-IT" dirty="0"/>
          </a:p>
        </p:txBody>
      </p:sp>
    </p:spTree>
  </p:cSld>
  <p:clrMapOvr>
    <a:masterClrMapping/>
  </p:clrMapOvr>
  <p:transition advClick="0"/>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contenuto 5"/>
          <p:cNvSpPr txBox="1">
            <a:spLocks/>
          </p:cNvSpPr>
          <p:nvPr/>
        </p:nvSpPr>
        <p:spPr bwMode="auto">
          <a:xfrm>
            <a:off x="26243" y="620688"/>
            <a:ext cx="9117757" cy="504056"/>
          </a:xfrm>
          <a:prstGeom prst="rect">
            <a:avLst/>
          </a:prstGeom>
          <a:noFill/>
          <a:ln w="9525">
            <a:noFill/>
            <a:miter lim="800000"/>
            <a:headEnd/>
            <a:tailEnd/>
          </a:ln>
        </p:spPr>
        <p:txBody>
          <a:bodyPr/>
          <a:lstStyle/>
          <a:p>
            <a:pPr marL="725488" indent="-342900" algn="ctr">
              <a:spcBef>
                <a:spcPct val="20000"/>
              </a:spcBef>
              <a:buClr>
                <a:schemeClr val="accent1"/>
              </a:buClr>
              <a:defRPr/>
            </a:pPr>
            <a:r>
              <a:rPr lang="it-IT" sz="2800" b="1" dirty="0" err="1" smtClean="0">
                <a:solidFill>
                  <a:srgbClr val="C00000"/>
                </a:solidFill>
                <a:latin typeface="+mn-lt"/>
              </a:rPr>
              <a:t>Proof</a:t>
            </a:r>
            <a:r>
              <a:rPr lang="it-IT" sz="2800" b="1" dirty="0" smtClean="0">
                <a:solidFill>
                  <a:srgbClr val="C00000"/>
                </a:solidFill>
                <a:latin typeface="+mn-lt"/>
              </a:rPr>
              <a:t> </a:t>
            </a:r>
            <a:r>
              <a:rPr lang="it-IT" sz="2800" b="1" dirty="0" err="1" smtClean="0">
                <a:solidFill>
                  <a:srgbClr val="C00000"/>
                </a:solidFill>
                <a:latin typeface="+mn-lt"/>
              </a:rPr>
              <a:t>reading</a:t>
            </a:r>
            <a:r>
              <a:rPr lang="it-IT" sz="2800" b="1" dirty="0" smtClean="0">
                <a:solidFill>
                  <a:srgbClr val="C00000"/>
                </a:solidFill>
                <a:latin typeface="+mn-lt"/>
              </a:rPr>
              <a:t> e re-editing</a:t>
            </a:r>
          </a:p>
        </p:txBody>
      </p:sp>
      <p:sp>
        <p:nvSpPr>
          <p:cNvPr id="35847" name="Segnaposto numero diapositiva 8"/>
          <p:cNvSpPr txBox="1">
            <a:spLocks/>
          </p:cNvSpPr>
          <p:nvPr/>
        </p:nvSpPr>
        <p:spPr bwMode="auto">
          <a:xfrm>
            <a:off x="3498850" y="6448425"/>
            <a:ext cx="2133600" cy="365125"/>
          </a:xfrm>
          <a:prstGeom prst="rect">
            <a:avLst/>
          </a:prstGeom>
          <a:noFill/>
          <a:ln w="9525">
            <a:noFill/>
            <a:miter lim="800000"/>
            <a:headEnd/>
            <a:tailEnd/>
          </a:ln>
        </p:spPr>
        <p:txBody>
          <a:bodyPr anchor="ctr"/>
          <a:lstStyle/>
          <a:p>
            <a:pPr algn="ctr"/>
            <a:fld id="{47EDFC3B-3322-405D-B7D7-CD38460ABCC5}" type="slidenum">
              <a:rPr lang="it-IT" sz="1100" b="1">
                <a:latin typeface="Calibri" pitchFamily="34" charset="0"/>
              </a:rPr>
              <a:pPr algn="ctr"/>
              <a:t>55</a:t>
            </a:fld>
            <a:endParaRPr lang="it-IT" sz="1100" b="1">
              <a:latin typeface="Calibri" pitchFamily="34" charset="0"/>
            </a:endParaRPr>
          </a:p>
        </p:txBody>
      </p:sp>
      <p:sp>
        <p:nvSpPr>
          <p:cNvPr id="6" name="Text Box 4"/>
          <p:cNvSpPr txBox="1">
            <a:spLocks noChangeArrowheads="1"/>
          </p:cNvSpPr>
          <p:nvPr/>
        </p:nvSpPr>
        <p:spPr bwMode="auto">
          <a:xfrm>
            <a:off x="1259632" y="0"/>
            <a:ext cx="7884368" cy="584775"/>
          </a:xfrm>
          <a:prstGeom prst="rect">
            <a:avLst/>
          </a:prstGeom>
          <a:noFill/>
          <a:ln w="9525">
            <a:noFill/>
            <a:miter lim="800000"/>
            <a:headEnd/>
            <a:tailEnd/>
          </a:ln>
          <a:effectLst/>
        </p:spPr>
        <p:txBody>
          <a:bodyPr wrap="square">
            <a:spAutoFit/>
          </a:bodyPr>
          <a:lstStyle/>
          <a:p>
            <a:pPr algn="r" fontAlgn="auto">
              <a:spcBef>
                <a:spcPts val="0"/>
              </a:spcBef>
              <a:spcAft>
                <a:spcPts val="0"/>
              </a:spcAft>
              <a:defRPr/>
            </a:pPr>
            <a:r>
              <a:rPr lang="it-IT" sz="3200" b="1" dirty="0" smtClean="0">
                <a:solidFill>
                  <a:schemeClr val="bg1"/>
                </a:solidFill>
                <a:latin typeface="Calibri" pitchFamily="34" charset="0"/>
                <a:ea typeface="+mj-ea"/>
                <a:cs typeface="+mj-cs"/>
              </a:rPr>
              <a:t>La </a:t>
            </a:r>
            <a:r>
              <a:rPr lang="it-IT" sz="3200" b="1" dirty="0" err="1" smtClean="0">
                <a:solidFill>
                  <a:schemeClr val="bg1"/>
                </a:solidFill>
                <a:latin typeface="Calibri" pitchFamily="34" charset="0"/>
                <a:ea typeface="+mj-ea"/>
                <a:cs typeface="+mj-cs"/>
              </a:rPr>
              <a:t>review</a:t>
            </a:r>
            <a:r>
              <a:rPr lang="it-IT" sz="3200" b="1" dirty="0" smtClean="0">
                <a:solidFill>
                  <a:schemeClr val="bg1"/>
                </a:solidFill>
                <a:latin typeface="Calibri" pitchFamily="34" charset="0"/>
                <a:ea typeface="+mj-ea"/>
                <a:cs typeface="+mj-cs"/>
              </a:rPr>
              <a:t> e il riesame dell’offerta tecnica</a:t>
            </a:r>
            <a:endParaRPr lang="it-IT" sz="3200" b="1" dirty="0">
              <a:solidFill>
                <a:schemeClr val="bg1"/>
              </a:solidFill>
              <a:latin typeface="Calibri" pitchFamily="34" charset="0"/>
              <a:ea typeface="+mj-ea"/>
              <a:cs typeface="+mj-cs"/>
            </a:endParaRPr>
          </a:p>
        </p:txBody>
      </p:sp>
      <p:sp>
        <p:nvSpPr>
          <p:cNvPr id="8" name="Rettangolo 7"/>
          <p:cNvSpPr/>
          <p:nvPr/>
        </p:nvSpPr>
        <p:spPr>
          <a:xfrm>
            <a:off x="323528" y="3563724"/>
            <a:ext cx="8640960" cy="369332"/>
          </a:xfrm>
          <a:prstGeom prst="rect">
            <a:avLst/>
          </a:prstGeom>
        </p:spPr>
        <p:txBody>
          <a:bodyPr wrap="square">
            <a:spAutoFit/>
          </a:bodyPr>
          <a:lstStyle/>
          <a:p>
            <a:r>
              <a:rPr lang="it-IT" dirty="0" smtClean="0"/>
              <a:t>In aggiunta al tradizionale </a:t>
            </a:r>
            <a:r>
              <a:rPr lang="it-IT" dirty="0" err="1" smtClean="0"/>
              <a:t>Proofreading</a:t>
            </a:r>
            <a:r>
              <a:rPr lang="it-IT" dirty="0" smtClean="0"/>
              <a:t> è indispensabile un “test di comprensibilità”</a:t>
            </a:r>
            <a:endParaRPr lang="it-IT" dirty="0"/>
          </a:p>
        </p:txBody>
      </p:sp>
    </p:spTree>
  </p:cSld>
  <p:clrMapOvr>
    <a:masterClrMapping/>
  </p:clrMapOvr>
  <p:transition advClick="0"/>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contenuto 5"/>
          <p:cNvSpPr txBox="1">
            <a:spLocks/>
          </p:cNvSpPr>
          <p:nvPr/>
        </p:nvSpPr>
        <p:spPr bwMode="auto">
          <a:xfrm>
            <a:off x="1115616" y="1052736"/>
            <a:ext cx="7858125" cy="2376264"/>
          </a:xfrm>
          <a:prstGeom prst="rect">
            <a:avLst/>
          </a:prstGeom>
          <a:noFill/>
          <a:ln w="9525">
            <a:noFill/>
            <a:miter lim="800000"/>
            <a:headEnd/>
            <a:tailEnd/>
          </a:ln>
        </p:spPr>
        <p:txBody>
          <a:bodyPr/>
          <a:lstStyle/>
          <a:p>
            <a:pPr marL="342900" indent="-342900">
              <a:lnSpc>
                <a:spcPct val="150000"/>
              </a:lnSpc>
              <a:spcBef>
                <a:spcPct val="20000"/>
              </a:spcBef>
              <a:buClr>
                <a:schemeClr val="accent1"/>
              </a:buClr>
              <a:buFont typeface="Wingdings" pitchFamily="2" charset="2"/>
              <a:buChar char="q"/>
              <a:defRPr/>
            </a:pPr>
            <a:r>
              <a:rPr lang="it-IT" sz="2800" b="1" dirty="0" smtClean="0">
                <a:solidFill>
                  <a:srgbClr val="C00000"/>
                </a:solidFill>
                <a:latin typeface="+mn-lt"/>
              </a:rPr>
              <a:t>5 - La </a:t>
            </a:r>
            <a:r>
              <a:rPr lang="it-IT" sz="2800" b="1" dirty="0" err="1" smtClean="0">
                <a:solidFill>
                  <a:srgbClr val="C00000"/>
                </a:solidFill>
                <a:latin typeface="+mn-lt"/>
              </a:rPr>
              <a:t>review</a:t>
            </a:r>
            <a:r>
              <a:rPr lang="it-IT" sz="2800" b="1" dirty="0" smtClean="0">
                <a:solidFill>
                  <a:srgbClr val="C00000"/>
                </a:solidFill>
                <a:latin typeface="+mn-lt"/>
              </a:rPr>
              <a:t> e il riesame dell’offerta tecnica</a:t>
            </a:r>
          </a:p>
          <a:p>
            <a:pPr marL="725488" indent="-342900">
              <a:spcBef>
                <a:spcPct val="20000"/>
              </a:spcBef>
              <a:buClr>
                <a:schemeClr val="accent1"/>
              </a:buClr>
              <a:buFont typeface="Courier New" pitchFamily="49" charset="0"/>
              <a:buChar char="o"/>
              <a:defRPr/>
            </a:pPr>
            <a:r>
              <a:rPr lang="it-IT" sz="1600" b="1" dirty="0" smtClean="0">
                <a:solidFill>
                  <a:srgbClr val="C00000"/>
                </a:solidFill>
                <a:latin typeface="+mn-lt"/>
              </a:rPr>
              <a:t>Verifica formale</a:t>
            </a:r>
          </a:p>
          <a:p>
            <a:pPr marL="725488" indent="-342900">
              <a:spcBef>
                <a:spcPct val="20000"/>
              </a:spcBef>
              <a:buClr>
                <a:schemeClr val="accent1"/>
              </a:buClr>
              <a:buFont typeface="Courier New" pitchFamily="49" charset="0"/>
              <a:buChar char="o"/>
              <a:defRPr/>
            </a:pPr>
            <a:r>
              <a:rPr lang="it-IT" sz="1600" b="1" dirty="0" err="1" smtClean="0">
                <a:solidFill>
                  <a:srgbClr val="C00000"/>
                </a:solidFill>
                <a:latin typeface="+mn-lt"/>
              </a:rPr>
              <a:t>Peer</a:t>
            </a:r>
            <a:r>
              <a:rPr lang="it-IT" sz="1600" b="1" dirty="0" smtClean="0">
                <a:solidFill>
                  <a:srgbClr val="C00000"/>
                </a:solidFill>
                <a:latin typeface="+mn-lt"/>
              </a:rPr>
              <a:t> </a:t>
            </a:r>
            <a:r>
              <a:rPr lang="it-IT" sz="1600" b="1" dirty="0" err="1" smtClean="0">
                <a:solidFill>
                  <a:srgbClr val="C00000"/>
                </a:solidFill>
                <a:latin typeface="+mn-lt"/>
              </a:rPr>
              <a:t>review</a:t>
            </a:r>
            <a:endParaRPr lang="it-IT" sz="1600" b="1" dirty="0" smtClean="0">
              <a:solidFill>
                <a:srgbClr val="C00000"/>
              </a:solidFill>
              <a:latin typeface="+mn-lt"/>
            </a:endParaRPr>
          </a:p>
          <a:p>
            <a:pPr marL="725488" indent="-342900">
              <a:spcBef>
                <a:spcPct val="20000"/>
              </a:spcBef>
              <a:buClr>
                <a:schemeClr val="accent1"/>
              </a:buClr>
              <a:buFont typeface="Courier New" pitchFamily="49" charset="0"/>
              <a:buChar char="o"/>
              <a:defRPr/>
            </a:pPr>
            <a:r>
              <a:rPr lang="it-IT" sz="1600" b="1" dirty="0" err="1" smtClean="0">
                <a:solidFill>
                  <a:srgbClr val="C00000"/>
                </a:solidFill>
                <a:latin typeface="+mn-lt"/>
              </a:rPr>
              <a:t>Proof</a:t>
            </a:r>
            <a:r>
              <a:rPr lang="it-IT" sz="1600" b="1" dirty="0" smtClean="0">
                <a:solidFill>
                  <a:srgbClr val="C00000"/>
                </a:solidFill>
                <a:latin typeface="+mn-lt"/>
              </a:rPr>
              <a:t> </a:t>
            </a:r>
            <a:r>
              <a:rPr lang="it-IT" sz="1600" b="1" dirty="0" err="1" smtClean="0">
                <a:solidFill>
                  <a:srgbClr val="C00000"/>
                </a:solidFill>
                <a:latin typeface="+mn-lt"/>
              </a:rPr>
              <a:t>reading</a:t>
            </a:r>
            <a:r>
              <a:rPr lang="it-IT" sz="1600" b="1" dirty="0" smtClean="0">
                <a:solidFill>
                  <a:srgbClr val="C00000"/>
                </a:solidFill>
                <a:latin typeface="+mn-lt"/>
              </a:rPr>
              <a:t> e re-editing</a:t>
            </a:r>
          </a:p>
        </p:txBody>
      </p:sp>
      <p:sp>
        <p:nvSpPr>
          <p:cNvPr id="35847" name="Segnaposto numero diapositiva 8"/>
          <p:cNvSpPr txBox="1">
            <a:spLocks/>
          </p:cNvSpPr>
          <p:nvPr/>
        </p:nvSpPr>
        <p:spPr bwMode="auto">
          <a:xfrm>
            <a:off x="3498850" y="6448425"/>
            <a:ext cx="2133600" cy="365125"/>
          </a:xfrm>
          <a:prstGeom prst="rect">
            <a:avLst/>
          </a:prstGeom>
          <a:noFill/>
          <a:ln w="9525">
            <a:noFill/>
            <a:miter lim="800000"/>
            <a:headEnd/>
            <a:tailEnd/>
          </a:ln>
        </p:spPr>
        <p:txBody>
          <a:bodyPr anchor="ctr"/>
          <a:lstStyle/>
          <a:p>
            <a:pPr algn="ctr"/>
            <a:fld id="{47EDFC3B-3322-405D-B7D7-CD38460ABCC5}" type="slidenum">
              <a:rPr lang="it-IT" sz="1100" b="1">
                <a:latin typeface="Calibri" pitchFamily="34" charset="0"/>
              </a:rPr>
              <a:pPr algn="ctr"/>
              <a:t>56</a:t>
            </a:fld>
            <a:endParaRPr lang="it-IT" sz="1100" b="1">
              <a:latin typeface="Calibri" pitchFamily="34" charset="0"/>
            </a:endParaRPr>
          </a:p>
        </p:txBody>
      </p:sp>
      <p:sp>
        <p:nvSpPr>
          <p:cNvPr id="8" name="Text Box 4"/>
          <p:cNvSpPr txBox="1">
            <a:spLocks noChangeArrowheads="1"/>
          </p:cNvSpPr>
          <p:nvPr/>
        </p:nvSpPr>
        <p:spPr bwMode="auto">
          <a:xfrm>
            <a:off x="0" y="0"/>
            <a:ext cx="9144000" cy="584775"/>
          </a:xfrm>
          <a:prstGeom prst="rect">
            <a:avLst/>
          </a:prstGeom>
          <a:noFill/>
          <a:ln w="9525">
            <a:noFill/>
            <a:miter lim="800000"/>
            <a:headEnd/>
            <a:tailEnd/>
          </a:ln>
          <a:effectLst/>
        </p:spPr>
        <p:txBody>
          <a:bodyPr wrap="square">
            <a:spAutoFit/>
          </a:bodyPr>
          <a:lstStyle/>
          <a:p>
            <a:pPr algn="r" fontAlgn="auto">
              <a:spcBef>
                <a:spcPts val="0"/>
              </a:spcBef>
              <a:spcAft>
                <a:spcPts val="0"/>
              </a:spcAft>
              <a:defRPr/>
            </a:pPr>
            <a:r>
              <a:rPr lang="it-IT" sz="3200" b="1" dirty="0" smtClean="0">
                <a:solidFill>
                  <a:schemeClr val="bg1"/>
                </a:solidFill>
                <a:latin typeface="Calibri" pitchFamily="34" charset="0"/>
                <a:ea typeface="+mj-ea"/>
                <a:cs typeface="+mj-cs"/>
              </a:rPr>
              <a:t>La </a:t>
            </a:r>
            <a:r>
              <a:rPr lang="it-IT" sz="3200" b="1" dirty="0" err="1" smtClean="0">
                <a:solidFill>
                  <a:schemeClr val="bg1"/>
                </a:solidFill>
                <a:latin typeface="Calibri" pitchFamily="34" charset="0"/>
                <a:ea typeface="+mj-ea"/>
                <a:cs typeface="+mj-cs"/>
              </a:rPr>
              <a:t>review</a:t>
            </a:r>
            <a:r>
              <a:rPr lang="it-IT" sz="3200" b="1" dirty="0" smtClean="0">
                <a:solidFill>
                  <a:schemeClr val="bg1"/>
                </a:solidFill>
                <a:latin typeface="Calibri" pitchFamily="34" charset="0"/>
                <a:ea typeface="+mj-ea"/>
                <a:cs typeface="+mj-cs"/>
              </a:rPr>
              <a:t> e il riesame dell’offerta tecnica – </a:t>
            </a:r>
            <a:r>
              <a:rPr lang="it-IT" sz="3200" b="1" dirty="0" err="1" smtClean="0">
                <a:solidFill>
                  <a:schemeClr val="bg1"/>
                </a:solidFill>
                <a:latin typeface="Calibri" pitchFamily="34" charset="0"/>
                <a:ea typeface="+mj-ea"/>
                <a:cs typeface="+mj-cs"/>
              </a:rPr>
              <a:t>wrap</a:t>
            </a:r>
            <a:r>
              <a:rPr lang="it-IT" sz="3200" b="1" dirty="0" smtClean="0">
                <a:solidFill>
                  <a:schemeClr val="bg1"/>
                </a:solidFill>
                <a:latin typeface="Calibri" pitchFamily="34" charset="0"/>
                <a:ea typeface="+mj-ea"/>
                <a:cs typeface="+mj-cs"/>
              </a:rPr>
              <a:t> up</a:t>
            </a:r>
            <a:endParaRPr lang="it-IT" sz="3200" b="1" dirty="0">
              <a:solidFill>
                <a:schemeClr val="bg1"/>
              </a:solidFill>
              <a:latin typeface="Calibri" pitchFamily="34" charset="0"/>
              <a:ea typeface="+mj-ea"/>
              <a:cs typeface="+mj-cs"/>
            </a:endParaRPr>
          </a:p>
        </p:txBody>
      </p:sp>
    </p:spTree>
  </p:cSld>
  <p:clrMapOvr>
    <a:masterClrMapping/>
  </p:clrMapOvr>
  <p:transition advClick="0"/>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899592" y="3820021"/>
            <a:ext cx="7200800" cy="473075"/>
          </a:xfrm>
          <a:prstGeom prst="rect">
            <a:avLst/>
          </a:prstGeom>
          <a:solidFill>
            <a:srgbClr val="DDDDDD"/>
          </a:solidFill>
          <a:ln w="9525">
            <a:noFill/>
            <a:miter lim="800000"/>
            <a:headEnd/>
            <a:tailEnd/>
          </a:ln>
        </p:spPr>
        <p:txBody>
          <a:bodyPr wrap="none" anchor="ctr"/>
          <a:lstStyle/>
          <a:p>
            <a:endParaRPr lang="it-IT" sz="2300"/>
          </a:p>
        </p:txBody>
      </p:sp>
      <p:sp>
        <p:nvSpPr>
          <p:cNvPr id="5" name="Segnaposto contenuto 5"/>
          <p:cNvSpPr txBox="1">
            <a:spLocks/>
          </p:cNvSpPr>
          <p:nvPr/>
        </p:nvSpPr>
        <p:spPr bwMode="auto">
          <a:xfrm>
            <a:off x="1115616" y="980728"/>
            <a:ext cx="7858125" cy="4392488"/>
          </a:xfrm>
          <a:prstGeom prst="rect">
            <a:avLst/>
          </a:prstGeom>
          <a:noFill/>
          <a:ln w="9525">
            <a:noFill/>
            <a:miter lim="800000"/>
            <a:headEnd/>
            <a:tailEnd/>
          </a:ln>
        </p:spPr>
        <p:txBody>
          <a:bodyPr/>
          <a:lstStyle/>
          <a:p>
            <a:pPr marL="342900" indent="-342900">
              <a:lnSpc>
                <a:spcPct val="150000"/>
              </a:lnSpc>
              <a:spcBef>
                <a:spcPct val="20000"/>
              </a:spcBef>
              <a:buClr>
                <a:schemeClr val="accent1"/>
              </a:buClr>
              <a:defRPr/>
            </a:pPr>
            <a:r>
              <a:rPr lang="it-IT" sz="2800" b="1" dirty="0" smtClean="0">
                <a:solidFill>
                  <a:srgbClr val="C00000"/>
                </a:solidFill>
                <a:latin typeface="+mj-lt"/>
              </a:rPr>
              <a:t>La predisposizione delle offerte in una gara pubblica</a:t>
            </a:r>
          </a:p>
          <a:p>
            <a:pPr marL="342900" indent="-342900">
              <a:lnSpc>
                <a:spcPct val="150000"/>
              </a:lnSpc>
              <a:spcBef>
                <a:spcPct val="20000"/>
              </a:spcBef>
              <a:buClr>
                <a:schemeClr val="accent1"/>
              </a:buClr>
              <a:buFont typeface="Wingdings" pitchFamily="2" charset="2"/>
              <a:buChar char="q"/>
              <a:defRPr/>
            </a:pPr>
            <a:r>
              <a:rPr lang="it-IT" dirty="0" smtClean="0">
                <a:solidFill>
                  <a:srgbClr val="C00000"/>
                </a:solidFill>
                <a:latin typeface="+mn-lt"/>
              </a:rPr>
              <a:t>1 - Preliminari di offerta</a:t>
            </a:r>
          </a:p>
          <a:p>
            <a:pPr marL="342900" indent="-342900">
              <a:lnSpc>
                <a:spcPct val="150000"/>
              </a:lnSpc>
              <a:spcBef>
                <a:spcPct val="20000"/>
              </a:spcBef>
              <a:buClr>
                <a:schemeClr val="accent1"/>
              </a:buClr>
              <a:buFont typeface="Wingdings" pitchFamily="2" charset="2"/>
              <a:buChar char="q"/>
              <a:defRPr/>
            </a:pPr>
            <a:r>
              <a:rPr lang="it-IT" sz="1600" dirty="0" smtClean="0">
                <a:solidFill>
                  <a:srgbClr val="C00000"/>
                </a:solidFill>
              </a:rPr>
              <a:t>2 - Documentazione legale e amministrativa</a:t>
            </a:r>
          </a:p>
          <a:p>
            <a:pPr marL="342900" indent="-342900">
              <a:lnSpc>
                <a:spcPct val="150000"/>
              </a:lnSpc>
              <a:spcBef>
                <a:spcPct val="20000"/>
              </a:spcBef>
              <a:buClr>
                <a:schemeClr val="accent1"/>
              </a:buClr>
              <a:buFont typeface="Wingdings" pitchFamily="2" charset="2"/>
              <a:buChar char="q"/>
              <a:defRPr/>
            </a:pPr>
            <a:r>
              <a:rPr lang="it-IT" sz="1600" dirty="0" smtClean="0">
                <a:solidFill>
                  <a:srgbClr val="C00000"/>
                </a:solidFill>
              </a:rPr>
              <a:t>3 - Predisposizione offerta tecnica</a:t>
            </a:r>
          </a:p>
          <a:p>
            <a:pPr marL="342900" indent="-342900">
              <a:lnSpc>
                <a:spcPct val="150000"/>
              </a:lnSpc>
              <a:spcBef>
                <a:spcPct val="20000"/>
              </a:spcBef>
              <a:buClr>
                <a:schemeClr val="accent1"/>
              </a:buClr>
              <a:buFont typeface="Wingdings" pitchFamily="2" charset="2"/>
              <a:buChar char="q"/>
              <a:defRPr/>
            </a:pPr>
            <a:r>
              <a:rPr lang="it-IT" sz="1600" dirty="0" smtClean="0">
                <a:solidFill>
                  <a:srgbClr val="C00000"/>
                </a:solidFill>
              </a:rPr>
              <a:t>4 - Predisposizione offerta economica</a:t>
            </a:r>
          </a:p>
          <a:p>
            <a:pPr marL="342900" indent="-342900">
              <a:lnSpc>
                <a:spcPct val="150000"/>
              </a:lnSpc>
              <a:spcBef>
                <a:spcPct val="20000"/>
              </a:spcBef>
              <a:buClr>
                <a:schemeClr val="accent1"/>
              </a:buClr>
              <a:buFont typeface="Wingdings" pitchFamily="2" charset="2"/>
              <a:buChar char="q"/>
              <a:defRPr/>
            </a:pPr>
            <a:r>
              <a:rPr lang="it-IT" sz="1600" dirty="0" smtClean="0">
                <a:solidFill>
                  <a:srgbClr val="C00000"/>
                </a:solidFill>
              </a:rPr>
              <a:t>5 - La </a:t>
            </a:r>
            <a:r>
              <a:rPr lang="it-IT" sz="1600" dirty="0" err="1" smtClean="0">
                <a:solidFill>
                  <a:srgbClr val="C00000"/>
                </a:solidFill>
              </a:rPr>
              <a:t>review</a:t>
            </a:r>
            <a:r>
              <a:rPr lang="it-IT" sz="1600" dirty="0" smtClean="0">
                <a:solidFill>
                  <a:srgbClr val="C00000"/>
                </a:solidFill>
              </a:rPr>
              <a:t> e il riesame dell’offerta tecnica</a:t>
            </a:r>
          </a:p>
          <a:p>
            <a:pPr marL="342900" indent="-342900">
              <a:lnSpc>
                <a:spcPct val="150000"/>
              </a:lnSpc>
              <a:spcBef>
                <a:spcPct val="20000"/>
              </a:spcBef>
              <a:buClr>
                <a:schemeClr val="accent1"/>
              </a:buClr>
              <a:buFont typeface="Wingdings" pitchFamily="2" charset="2"/>
              <a:buChar char="q"/>
              <a:defRPr/>
            </a:pPr>
            <a:r>
              <a:rPr lang="it-IT" sz="1600" b="1" dirty="0" smtClean="0">
                <a:solidFill>
                  <a:srgbClr val="C00000"/>
                </a:solidFill>
              </a:rPr>
              <a:t>6 - La chiusura</a:t>
            </a:r>
          </a:p>
          <a:p>
            <a:pPr marL="342900" indent="-342900">
              <a:lnSpc>
                <a:spcPct val="150000"/>
              </a:lnSpc>
              <a:spcBef>
                <a:spcPct val="20000"/>
              </a:spcBef>
              <a:buClr>
                <a:schemeClr val="accent1"/>
              </a:buClr>
              <a:defRPr/>
            </a:pPr>
            <a:endParaRPr lang="it-IT" sz="1600" b="1" dirty="0" smtClean="0">
              <a:solidFill>
                <a:srgbClr val="C00000"/>
              </a:solidFill>
            </a:endParaRPr>
          </a:p>
          <a:p>
            <a:pPr marL="342900" indent="-342900">
              <a:lnSpc>
                <a:spcPct val="150000"/>
              </a:lnSpc>
              <a:spcBef>
                <a:spcPct val="20000"/>
              </a:spcBef>
              <a:buClr>
                <a:schemeClr val="accent1"/>
              </a:buClr>
              <a:buFont typeface="Wingdings" pitchFamily="2" charset="2"/>
              <a:buChar char="q"/>
              <a:defRPr/>
            </a:pPr>
            <a:endParaRPr lang="it-IT" sz="1600" b="1" dirty="0" smtClean="0">
              <a:solidFill>
                <a:srgbClr val="C00000"/>
              </a:solidFill>
            </a:endParaRPr>
          </a:p>
          <a:p>
            <a:pPr marL="342900" indent="-342900">
              <a:lnSpc>
                <a:spcPct val="150000"/>
              </a:lnSpc>
              <a:spcBef>
                <a:spcPct val="20000"/>
              </a:spcBef>
              <a:buClr>
                <a:schemeClr val="accent1"/>
              </a:buClr>
              <a:buFont typeface="Wingdings" pitchFamily="2" charset="2"/>
              <a:buChar char="q"/>
              <a:defRPr/>
            </a:pPr>
            <a:endParaRPr lang="it-IT" sz="1600" b="1" dirty="0" smtClean="0">
              <a:solidFill>
                <a:srgbClr val="C00000"/>
              </a:solidFill>
            </a:endParaRPr>
          </a:p>
        </p:txBody>
      </p:sp>
      <p:sp>
        <p:nvSpPr>
          <p:cNvPr id="8" name="Text Box 4"/>
          <p:cNvSpPr txBox="1">
            <a:spLocks noChangeArrowheads="1"/>
          </p:cNvSpPr>
          <p:nvPr/>
        </p:nvSpPr>
        <p:spPr bwMode="auto">
          <a:xfrm>
            <a:off x="4355976" y="0"/>
            <a:ext cx="4103265" cy="584775"/>
          </a:xfrm>
          <a:prstGeom prst="rect">
            <a:avLst/>
          </a:prstGeom>
          <a:noFill/>
          <a:ln w="9525">
            <a:noFill/>
            <a:miter lim="800000"/>
            <a:headEnd/>
            <a:tailEnd/>
          </a:ln>
          <a:effectLst/>
        </p:spPr>
        <p:txBody>
          <a:bodyPr wrap="square">
            <a:spAutoFit/>
          </a:bodyPr>
          <a:lstStyle/>
          <a:p>
            <a:pPr algn="r" fontAlgn="auto">
              <a:spcBef>
                <a:spcPts val="0"/>
              </a:spcBef>
              <a:spcAft>
                <a:spcPts val="0"/>
              </a:spcAft>
              <a:defRPr/>
            </a:pPr>
            <a:r>
              <a:rPr lang="it-IT" sz="3200" b="1" dirty="0">
                <a:solidFill>
                  <a:schemeClr val="bg1"/>
                </a:solidFill>
                <a:latin typeface="Calibri" pitchFamily="34" charset="0"/>
                <a:ea typeface="+mj-ea"/>
                <a:cs typeface="+mj-cs"/>
              </a:rPr>
              <a:t>Agenda</a:t>
            </a:r>
          </a:p>
        </p:txBody>
      </p:sp>
      <p:sp>
        <p:nvSpPr>
          <p:cNvPr id="35847" name="Segnaposto numero diapositiva 8"/>
          <p:cNvSpPr txBox="1">
            <a:spLocks/>
          </p:cNvSpPr>
          <p:nvPr/>
        </p:nvSpPr>
        <p:spPr bwMode="auto">
          <a:xfrm>
            <a:off x="3498850" y="6448425"/>
            <a:ext cx="2133600" cy="365125"/>
          </a:xfrm>
          <a:prstGeom prst="rect">
            <a:avLst/>
          </a:prstGeom>
          <a:noFill/>
          <a:ln w="9525">
            <a:noFill/>
            <a:miter lim="800000"/>
            <a:headEnd/>
            <a:tailEnd/>
          </a:ln>
        </p:spPr>
        <p:txBody>
          <a:bodyPr anchor="ctr"/>
          <a:lstStyle/>
          <a:p>
            <a:pPr algn="ctr"/>
            <a:fld id="{47EDFC3B-3322-405D-B7D7-CD38460ABCC5}" type="slidenum">
              <a:rPr lang="it-IT" sz="1100" b="1">
                <a:latin typeface="Calibri" pitchFamily="34" charset="0"/>
              </a:rPr>
              <a:pPr algn="ctr"/>
              <a:t>57</a:t>
            </a:fld>
            <a:endParaRPr lang="it-IT" sz="1100" b="1">
              <a:latin typeface="Calibri" pitchFamily="34" charset="0"/>
            </a:endParaRPr>
          </a:p>
        </p:txBody>
      </p:sp>
      <p:pic>
        <p:nvPicPr>
          <p:cNvPr id="7" name="Picture 5" descr="C:\Documents and Settings\Administrator\Impostazioni locali\Temporary Internet Files\Content.IE5\TN5QXFU0\MC900326184[1].wmf"/>
          <p:cNvPicPr>
            <a:picLocks noChangeAspect="1" noChangeArrowheads="1"/>
          </p:cNvPicPr>
          <p:nvPr/>
        </p:nvPicPr>
        <p:blipFill>
          <a:blip r:embed="rId3" cstate="print"/>
          <a:srcRect/>
          <a:stretch>
            <a:fillRect/>
          </a:stretch>
        </p:blipFill>
        <p:spPr bwMode="auto">
          <a:xfrm>
            <a:off x="323528" y="1124744"/>
            <a:ext cx="648072" cy="683241"/>
          </a:xfrm>
          <a:prstGeom prst="rect">
            <a:avLst/>
          </a:prstGeom>
          <a:noFill/>
        </p:spPr>
      </p:pic>
    </p:spTree>
  </p:cSld>
  <p:clrMapOvr>
    <a:masterClrMapping/>
  </p:clrMapOvr>
  <p:transition advClick="0"/>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contenuto 5"/>
          <p:cNvSpPr txBox="1">
            <a:spLocks/>
          </p:cNvSpPr>
          <p:nvPr/>
        </p:nvSpPr>
        <p:spPr bwMode="auto">
          <a:xfrm>
            <a:off x="26243" y="620688"/>
            <a:ext cx="9117757" cy="504056"/>
          </a:xfrm>
          <a:prstGeom prst="rect">
            <a:avLst/>
          </a:prstGeom>
          <a:noFill/>
          <a:ln w="9525">
            <a:noFill/>
            <a:miter lim="800000"/>
            <a:headEnd/>
            <a:tailEnd/>
          </a:ln>
        </p:spPr>
        <p:txBody>
          <a:bodyPr/>
          <a:lstStyle/>
          <a:p>
            <a:pPr marL="725488" indent="-342900" algn="ctr">
              <a:spcBef>
                <a:spcPct val="20000"/>
              </a:spcBef>
              <a:buClr>
                <a:schemeClr val="accent1"/>
              </a:buClr>
              <a:defRPr/>
            </a:pPr>
            <a:r>
              <a:rPr lang="it-IT" sz="2800" b="1" dirty="0" smtClean="0">
                <a:solidFill>
                  <a:srgbClr val="C00000"/>
                </a:solidFill>
                <a:latin typeface="+mn-lt"/>
              </a:rPr>
              <a:t>Firme</a:t>
            </a:r>
          </a:p>
        </p:txBody>
      </p:sp>
      <p:sp>
        <p:nvSpPr>
          <p:cNvPr id="35847" name="Segnaposto numero diapositiva 8"/>
          <p:cNvSpPr txBox="1">
            <a:spLocks/>
          </p:cNvSpPr>
          <p:nvPr/>
        </p:nvSpPr>
        <p:spPr bwMode="auto">
          <a:xfrm>
            <a:off x="3498850" y="6448425"/>
            <a:ext cx="2133600" cy="365125"/>
          </a:xfrm>
          <a:prstGeom prst="rect">
            <a:avLst/>
          </a:prstGeom>
          <a:noFill/>
          <a:ln w="9525">
            <a:noFill/>
            <a:miter lim="800000"/>
            <a:headEnd/>
            <a:tailEnd/>
          </a:ln>
        </p:spPr>
        <p:txBody>
          <a:bodyPr anchor="ctr"/>
          <a:lstStyle/>
          <a:p>
            <a:pPr algn="ctr"/>
            <a:fld id="{47EDFC3B-3322-405D-B7D7-CD38460ABCC5}" type="slidenum">
              <a:rPr lang="it-IT" sz="1100" b="1">
                <a:latin typeface="Calibri" pitchFamily="34" charset="0"/>
              </a:rPr>
              <a:pPr algn="ctr"/>
              <a:t>58</a:t>
            </a:fld>
            <a:endParaRPr lang="it-IT" sz="1100" b="1">
              <a:latin typeface="Calibri" pitchFamily="34" charset="0"/>
            </a:endParaRPr>
          </a:p>
        </p:txBody>
      </p:sp>
      <p:sp>
        <p:nvSpPr>
          <p:cNvPr id="6" name="Text Box 4"/>
          <p:cNvSpPr txBox="1">
            <a:spLocks noChangeArrowheads="1"/>
          </p:cNvSpPr>
          <p:nvPr/>
        </p:nvSpPr>
        <p:spPr bwMode="auto">
          <a:xfrm>
            <a:off x="4355976" y="0"/>
            <a:ext cx="4788024" cy="584775"/>
          </a:xfrm>
          <a:prstGeom prst="rect">
            <a:avLst/>
          </a:prstGeom>
          <a:noFill/>
          <a:ln w="9525">
            <a:noFill/>
            <a:miter lim="800000"/>
            <a:headEnd/>
            <a:tailEnd/>
          </a:ln>
          <a:effectLst/>
        </p:spPr>
        <p:txBody>
          <a:bodyPr wrap="square">
            <a:spAutoFit/>
          </a:bodyPr>
          <a:lstStyle/>
          <a:p>
            <a:pPr algn="r" fontAlgn="auto">
              <a:spcBef>
                <a:spcPts val="0"/>
              </a:spcBef>
              <a:spcAft>
                <a:spcPts val="0"/>
              </a:spcAft>
              <a:defRPr/>
            </a:pPr>
            <a:r>
              <a:rPr lang="it-IT" sz="3200" b="1" dirty="0" smtClean="0">
                <a:solidFill>
                  <a:schemeClr val="bg1"/>
                </a:solidFill>
                <a:latin typeface="Calibri" pitchFamily="34" charset="0"/>
                <a:ea typeface="+mj-ea"/>
                <a:cs typeface="+mj-cs"/>
              </a:rPr>
              <a:t>La chiusura</a:t>
            </a:r>
            <a:endParaRPr lang="it-IT" sz="3200" b="1" dirty="0">
              <a:solidFill>
                <a:schemeClr val="bg1"/>
              </a:solidFill>
              <a:latin typeface="Calibri" pitchFamily="34" charset="0"/>
              <a:ea typeface="+mj-ea"/>
              <a:cs typeface="+mj-cs"/>
            </a:endParaRPr>
          </a:p>
        </p:txBody>
      </p:sp>
      <p:sp>
        <p:nvSpPr>
          <p:cNvPr id="15361" name="Rectangle 1"/>
          <p:cNvSpPr>
            <a:spLocks noChangeArrowheads="1"/>
          </p:cNvSpPr>
          <p:nvPr/>
        </p:nvSpPr>
        <p:spPr bwMode="auto">
          <a:xfrm>
            <a:off x="323528" y="2708920"/>
            <a:ext cx="8568952"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it-IT" dirty="0" smtClean="0">
                <a:solidFill>
                  <a:srgbClr val="000000"/>
                </a:solidFill>
                <a:latin typeface="+mn-lt"/>
                <a:ea typeface="Calibri" pitchFamily="34" charset="0"/>
                <a:cs typeface="Arial" pitchFamily="34" charset="0"/>
              </a:rPr>
              <a:t>La funzione Legale deve comunicare sempre tempestivamente al Responsabile autorizzato alla firma e ai Bid </a:t>
            </a:r>
            <a:r>
              <a:rPr lang="it-IT" dirty="0" err="1" smtClean="0">
                <a:solidFill>
                  <a:srgbClr val="000000"/>
                </a:solidFill>
                <a:latin typeface="+mn-lt"/>
                <a:ea typeface="Calibri" pitchFamily="34" charset="0"/>
                <a:cs typeface="Arial" pitchFamily="34" charset="0"/>
              </a:rPr>
              <a:t>Manger</a:t>
            </a:r>
            <a:r>
              <a:rPr lang="it-IT" dirty="0" smtClean="0">
                <a:solidFill>
                  <a:srgbClr val="000000"/>
                </a:solidFill>
                <a:latin typeface="+mn-lt"/>
                <a:ea typeface="Calibri" pitchFamily="34" charset="0"/>
                <a:cs typeface="Arial" pitchFamily="34" charset="0"/>
              </a:rPr>
              <a:t> ogni eventuale variazione alle procure esistenti e dei poteri conferiti dal CDA.</a:t>
            </a:r>
          </a:p>
        </p:txBody>
      </p:sp>
      <p:sp>
        <p:nvSpPr>
          <p:cNvPr id="15362" name="Rectangle 2"/>
          <p:cNvSpPr>
            <a:spLocks noChangeArrowheads="1"/>
          </p:cNvSpPr>
          <p:nvPr/>
        </p:nvSpPr>
        <p:spPr bwMode="auto">
          <a:xfrm>
            <a:off x="251520" y="1774557"/>
            <a:ext cx="8712968"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it-IT" dirty="0" smtClean="0">
                <a:solidFill>
                  <a:srgbClr val="000000"/>
                </a:solidFill>
                <a:latin typeface="+mn-lt"/>
                <a:ea typeface="Calibri" pitchFamily="34" charset="0"/>
                <a:cs typeface="Arial" pitchFamily="34" charset="0"/>
              </a:rPr>
              <a:t>L’offerta viene firmata dal Responsabile autorizzato in virtù di apposita procura/attribuzione di poteri, temporanei o stabili.</a:t>
            </a:r>
          </a:p>
        </p:txBody>
      </p:sp>
    </p:spTree>
  </p:cSld>
  <p:clrMapOvr>
    <a:masterClrMapping/>
  </p:clrMapOvr>
  <p:transition advClick="0"/>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contenuto 5"/>
          <p:cNvSpPr txBox="1">
            <a:spLocks/>
          </p:cNvSpPr>
          <p:nvPr/>
        </p:nvSpPr>
        <p:spPr bwMode="auto">
          <a:xfrm>
            <a:off x="26243" y="620688"/>
            <a:ext cx="9117757" cy="576064"/>
          </a:xfrm>
          <a:prstGeom prst="rect">
            <a:avLst/>
          </a:prstGeom>
          <a:noFill/>
          <a:ln w="9525">
            <a:noFill/>
            <a:miter lim="800000"/>
            <a:headEnd/>
            <a:tailEnd/>
          </a:ln>
        </p:spPr>
        <p:txBody>
          <a:bodyPr/>
          <a:lstStyle/>
          <a:p>
            <a:pPr marL="725488" indent="-342900" algn="ctr">
              <a:spcBef>
                <a:spcPct val="20000"/>
              </a:spcBef>
              <a:buClr>
                <a:schemeClr val="accent1"/>
              </a:buClr>
              <a:defRPr/>
            </a:pPr>
            <a:r>
              <a:rPr lang="it-IT" sz="2800" b="1" dirty="0" smtClean="0">
                <a:solidFill>
                  <a:srgbClr val="C00000"/>
                </a:solidFill>
                <a:latin typeface="+mn-lt"/>
              </a:rPr>
              <a:t>Packaging e consegna</a:t>
            </a:r>
          </a:p>
        </p:txBody>
      </p:sp>
      <p:sp>
        <p:nvSpPr>
          <p:cNvPr id="35847" name="Segnaposto numero diapositiva 8"/>
          <p:cNvSpPr txBox="1">
            <a:spLocks/>
          </p:cNvSpPr>
          <p:nvPr/>
        </p:nvSpPr>
        <p:spPr bwMode="auto">
          <a:xfrm>
            <a:off x="3498850" y="6448425"/>
            <a:ext cx="2133600" cy="365125"/>
          </a:xfrm>
          <a:prstGeom prst="rect">
            <a:avLst/>
          </a:prstGeom>
          <a:noFill/>
          <a:ln w="9525">
            <a:noFill/>
            <a:miter lim="800000"/>
            <a:headEnd/>
            <a:tailEnd/>
          </a:ln>
        </p:spPr>
        <p:txBody>
          <a:bodyPr anchor="ctr"/>
          <a:lstStyle/>
          <a:p>
            <a:pPr algn="ctr"/>
            <a:fld id="{47EDFC3B-3322-405D-B7D7-CD38460ABCC5}" type="slidenum">
              <a:rPr lang="it-IT" sz="1100" b="1">
                <a:latin typeface="Calibri" pitchFamily="34" charset="0"/>
              </a:rPr>
              <a:pPr algn="ctr"/>
              <a:t>59</a:t>
            </a:fld>
            <a:endParaRPr lang="it-IT" sz="1100" b="1">
              <a:latin typeface="Calibri" pitchFamily="34" charset="0"/>
            </a:endParaRPr>
          </a:p>
        </p:txBody>
      </p:sp>
      <p:sp>
        <p:nvSpPr>
          <p:cNvPr id="6" name="Text Box 4"/>
          <p:cNvSpPr txBox="1">
            <a:spLocks noChangeArrowheads="1"/>
          </p:cNvSpPr>
          <p:nvPr/>
        </p:nvSpPr>
        <p:spPr bwMode="auto">
          <a:xfrm>
            <a:off x="4355976" y="0"/>
            <a:ext cx="4788024" cy="584775"/>
          </a:xfrm>
          <a:prstGeom prst="rect">
            <a:avLst/>
          </a:prstGeom>
          <a:noFill/>
          <a:ln w="9525">
            <a:noFill/>
            <a:miter lim="800000"/>
            <a:headEnd/>
            <a:tailEnd/>
          </a:ln>
          <a:effectLst/>
        </p:spPr>
        <p:txBody>
          <a:bodyPr wrap="square">
            <a:spAutoFit/>
          </a:bodyPr>
          <a:lstStyle/>
          <a:p>
            <a:pPr algn="r" fontAlgn="auto">
              <a:spcBef>
                <a:spcPts val="0"/>
              </a:spcBef>
              <a:spcAft>
                <a:spcPts val="0"/>
              </a:spcAft>
              <a:defRPr/>
            </a:pPr>
            <a:r>
              <a:rPr lang="it-IT" sz="3200" b="1" dirty="0" smtClean="0">
                <a:solidFill>
                  <a:schemeClr val="bg1"/>
                </a:solidFill>
                <a:latin typeface="Calibri" pitchFamily="34" charset="0"/>
                <a:ea typeface="+mj-ea"/>
                <a:cs typeface="+mj-cs"/>
              </a:rPr>
              <a:t>La chiusura</a:t>
            </a:r>
            <a:endParaRPr lang="it-IT" sz="3200" b="1" dirty="0">
              <a:solidFill>
                <a:schemeClr val="bg1"/>
              </a:solidFill>
              <a:latin typeface="Calibri" pitchFamily="34" charset="0"/>
              <a:ea typeface="+mj-ea"/>
              <a:cs typeface="+mj-cs"/>
            </a:endParaRPr>
          </a:p>
        </p:txBody>
      </p:sp>
      <p:sp>
        <p:nvSpPr>
          <p:cNvPr id="13313" name="Rectangle 1"/>
          <p:cNvSpPr>
            <a:spLocks noChangeArrowheads="1"/>
          </p:cNvSpPr>
          <p:nvPr/>
        </p:nvSpPr>
        <p:spPr bwMode="auto">
          <a:xfrm>
            <a:off x="323528" y="1961257"/>
            <a:ext cx="8604448" cy="34163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it-IT" dirty="0" smtClean="0">
                <a:solidFill>
                  <a:srgbClr val="000000"/>
                </a:solidFill>
                <a:latin typeface="+mn-lt"/>
                <a:ea typeface="Calibri" pitchFamily="34" charset="0"/>
                <a:cs typeface="Arial" pitchFamily="34" charset="0"/>
              </a:rPr>
              <a:t>Il Bid </a:t>
            </a:r>
            <a:r>
              <a:rPr lang="it-IT" dirty="0" smtClean="0">
                <a:solidFill>
                  <a:srgbClr val="000000"/>
                </a:solidFill>
                <a:latin typeface="+mn-lt"/>
                <a:ea typeface="Calibri" pitchFamily="34" charset="0"/>
                <a:cs typeface="Arial" pitchFamily="34" charset="0"/>
              </a:rPr>
              <a:t>Manager </a:t>
            </a:r>
            <a:r>
              <a:rPr lang="it-IT" dirty="0" smtClean="0">
                <a:solidFill>
                  <a:srgbClr val="000000"/>
                </a:solidFill>
                <a:latin typeface="+mn-lt"/>
                <a:ea typeface="Calibri" pitchFamily="34" charset="0"/>
                <a:cs typeface="Arial" pitchFamily="34" charset="0"/>
              </a:rPr>
              <a:t>provvede infine alla confezione del plico ed alla trasmissione al Cliente secondo i tempi e le modalità definite negli Atti di Gara ovvero, nel caso di trattativa privata, secondo i tempi e le modalità definite con il cliente.</a:t>
            </a:r>
          </a:p>
          <a:p>
            <a:pPr marL="0" marR="0" lvl="0" indent="0" algn="l" defTabSz="914400" rtl="0" eaLnBrk="0" fontAlgn="base" latinLnBrk="0" hangingPunct="0">
              <a:lnSpc>
                <a:spcPct val="100000"/>
              </a:lnSpc>
              <a:spcBef>
                <a:spcPct val="0"/>
              </a:spcBef>
              <a:spcAft>
                <a:spcPct val="0"/>
              </a:spcAft>
              <a:buClrTx/>
              <a:buSzTx/>
              <a:buFontTx/>
              <a:buNone/>
              <a:tabLst/>
            </a:pPr>
            <a:r>
              <a:rPr lang="it-IT" dirty="0" smtClean="0">
                <a:solidFill>
                  <a:srgbClr val="000000"/>
                </a:solidFill>
                <a:latin typeface="+mn-lt"/>
                <a:ea typeface="Calibri" pitchFamily="34" charset="0"/>
                <a:cs typeface="Arial" pitchFamily="34" charset="0"/>
              </a:rPr>
              <a:t>Quando una o più delle aziende della Struttura di Business partecipa ad un RTI come mandante, in genere collabora a questa fase presso la sede della Società mandataria che si assume la responsabilità dell’intera operazione dell’emissione offerta e, quindi, dell’inoltro presso il Cliente.</a:t>
            </a:r>
          </a:p>
          <a:p>
            <a:pPr eaLnBrk="0" hangingPunct="0"/>
            <a:endParaRPr lang="it-IT" dirty="0" smtClean="0">
              <a:solidFill>
                <a:srgbClr val="000000"/>
              </a:solidFill>
              <a:latin typeface="+mn-lt"/>
              <a:ea typeface="Calibri" pitchFamily="34" charset="0"/>
              <a:cs typeface="Arial" pitchFamily="34" charset="0"/>
            </a:endParaRPr>
          </a:p>
          <a:p>
            <a:pPr eaLnBrk="0" hangingPunct="0"/>
            <a:r>
              <a:rPr lang="it-IT" dirty="0" smtClean="0">
                <a:solidFill>
                  <a:srgbClr val="000000"/>
                </a:solidFill>
                <a:latin typeface="+mn-lt"/>
                <a:ea typeface="Calibri" pitchFamily="34" charset="0"/>
                <a:cs typeface="Arial" pitchFamily="34" charset="0"/>
              </a:rPr>
              <a:t>A seguito della consegna dell’Offerta presso il Cliente, quest’ultimo rilascia,</a:t>
            </a:r>
          </a:p>
          <a:p>
            <a:pPr eaLnBrk="0" hangingPunct="0"/>
            <a:r>
              <a:rPr lang="it-IT" dirty="0" smtClean="0">
                <a:solidFill>
                  <a:srgbClr val="000000"/>
                </a:solidFill>
                <a:latin typeface="+mn-lt"/>
                <a:ea typeface="Calibri" pitchFamily="34" charset="0"/>
                <a:cs typeface="Arial" pitchFamily="34" charset="0"/>
              </a:rPr>
              <a:t>generalmente, apposita ricevuta che deve essere conservata dal Bid Manager.</a:t>
            </a:r>
          </a:p>
          <a:p>
            <a:pPr eaLnBrk="0" hangingPunct="0"/>
            <a:r>
              <a:rPr lang="it-IT" dirty="0" smtClean="0">
                <a:solidFill>
                  <a:srgbClr val="000000"/>
                </a:solidFill>
                <a:latin typeface="+mn-lt"/>
                <a:ea typeface="Calibri" pitchFamily="34" charset="0"/>
                <a:cs typeface="Arial" pitchFamily="34" charset="0"/>
              </a:rPr>
              <a:t>Il Bid Manager cura che una copia completa della documentazione presentata venga</a:t>
            </a:r>
          </a:p>
          <a:p>
            <a:pPr eaLnBrk="0" hangingPunct="0"/>
            <a:r>
              <a:rPr lang="it-IT" dirty="0" smtClean="0">
                <a:solidFill>
                  <a:srgbClr val="000000"/>
                </a:solidFill>
                <a:latin typeface="+mn-lt"/>
                <a:ea typeface="Calibri" pitchFamily="34" charset="0"/>
                <a:cs typeface="Arial" pitchFamily="34" charset="0"/>
              </a:rPr>
              <a:t>archiviata</a:t>
            </a:r>
          </a:p>
        </p:txBody>
      </p:sp>
    </p:spTree>
  </p:cSld>
  <p:clrMapOvr>
    <a:masterClrMapping/>
  </p:clrMapOvr>
  <p:transition advClick="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4"/>
          <p:cNvSpPr txBox="1">
            <a:spLocks noChangeArrowheads="1"/>
          </p:cNvSpPr>
          <p:nvPr/>
        </p:nvSpPr>
        <p:spPr bwMode="auto">
          <a:xfrm>
            <a:off x="0" y="0"/>
            <a:ext cx="9107313" cy="584775"/>
          </a:xfrm>
          <a:prstGeom prst="rect">
            <a:avLst/>
          </a:prstGeom>
          <a:noFill/>
          <a:ln w="9525">
            <a:noFill/>
            <a:miter lim="800000"/>
            <a:headEnd/>
            <a:tailEnd/>
          </a:ln>
          <a:effectLst/>
        </p:spPr>
        <p:txBody>
          <a:bodyPr wrap="square">
            <a:spAutoFit/>
          </a:bodyPr>
          <a:lstStyle/>
          <a:p>
            <a:pPr algn="r" fontAlgn="auto">
              <a:spcBef>
                <a:spcPts val="0"/>
              </a:spcBef>
              <a:spcAft>
                <a:spcPts val="0"/>
              </a:spcAft>
              <a:defRPr/>
            </a:pPr>
            <a:r>
              <a:rPr lang="it-IT" sz="3200" b="1" dirty="0" smtClean="0">
                <a:solidFill>
                  <a:schemeClr val="bg1"/>
                </a:solidFill>
                <a:latin typeface="Calibri" pitchFamily="34" charset="0"/>
                <a:ea typeface="+mj-ea"/>
                <a:cs typeface="+mj-cs"/>
              </a:rPr>
              <a:t>Con quali Funzioni interagisce il Bid manager</a:t>
            </a:r>
            <a:endParaRPr lang="it-IT" sz="3200" b="1" dirty="0">
              <a:solidFill>
                <a:schemeClr val="bg1"/>
              </a:solidFill>
              <a:latin typeface="Calibri" pitchFamily="34" charset="0"/>
              <a:ea typeface="+mj-ea"/>
              <a:cs typeface="+mj-cs"/>
            </a:endParaRPr>
          </a:p>
        </p:txBody>
      </p:sp>
      <p:sp>
        <p:nvSpPr>
          <p:cNvPr id="35847" name="Segnaposto numero diapositiva 8"/>
          <p:cNvSpPr txBox="1">
            <a:spLocks/>
          </p:cNvSpPr>
          <p:nvPr/>
        </p:nvSpPr>
        <p:spPr bwMode="auto">
          <a:xfrm>
            <a:off x="3498850" y="6448425"/>
            <a:ext cx="2133600" cy="365125"/>
          </a:xfrm>
          <a:prstGeom prst="rect">
            <a:avLst/>
          </a:prstGeom>
          <a:noFill/>
          <a:ln w="9525">
            <a:noFill/>
            <a:miter lim="800000"/>
            <a:headEnd/>
            <a:tailEnd/>
          </a:ln>
        </p:spPr>
        <p:txBody>
          <a:bodyPr anchor="ctr"/>
          <a:lstStyle/>
          <a:p>
            <a:pPr algn="ctr"/>
            <a:fld id="{47EDFC3B-3322-405D-B7D7-CD38460ABCC5}" type="slidenum">
              <a:rPr lang="it-IT" sz="1100" b="1">
                <a:latin typeface="Calibri" pitchFamily="34" charset="0"/>
              </a:rPr>
              <a:pPr algn="ctr"/>
              <a:t>6</a:t>
            </a:fld>
            <a:endParaRPr lang="it-IT" sz="1100" b="1">
              <a:latin typeface="Calibri" pitchFamily="34" charset="0"/>
            </a:endParaRPr>
          </a:p>
        </p:txBody>
      </p:sp>
      <p:graphicFrame>
        <p:nvGraphicFramePr>
          <p:cNvPr id="7" name="Diagramma 6"/>
          <p:cNvGraphicFramePr/>
          <p:nvPr/>
        </p:nvGraphicFramePr>
        <p:xfrm>
          <a:off x="251520" y="764704"/>
          <a:ext cx="8640960" cy="57606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advClick="0"/>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contenuto 5"/>
          <p:cNvSpPr txBox="1">
            <a:spLocks/>
          </p:cNvSpPr>
          <p:nvPr/>
        </p:nvSpPr>
        <p:spPr bwMode="auto">
          <a:xfrm>
            <a:off x="1115616" y="1052736"/>
            <a:ext cx="7858125" cy="5544616"/>
          </a:xfrm>
          <a:prstGeom prst="rect">
            <a:avLst/>
          </a:prstGeom>
          <a:noFill/>
          <a:ln w="9525">
            <a:noFill/>
            <a:miter lim="800000"/>
            <a:headEnd/>
            <a:tailEnd/>
          </a:ln>
        </p:spPr>
        <p:txBody>
          <a:bodyPr/>
          <a:lstStyle/>
          <a:p>
            <a:pPr marL="342900" indent="-342900">
              <a:lnSpc>
                <a:spcPct val="150000"/>
              </a:lnSpc>
              <a:spcBef>
                <a:spcPct val="20000"/>
              </a:spcBef>
              <a:buClr>
                <a:schemeClr val="accent1"/>
              </a:buClr>
              <a:buFont typeface="Wingdings" pitchFamily="2" charset="2"/>
              <a:buChar char="q"/>
              <a:defRPr/>
            </a:pPr>
            <a:r>
              <a:rPr lang="it-IT" sz="2800" b="1" dirty="0" smtClean="0">
                <a:solidFill>
                  <a:srgbClr val="C00000"/>
                </a:solidFill>
                <a:latin typeface="+mn-lt"/>
              </a:rPr>
              <a:t>6 - La chiusura</a:t>
            </a:r>
            <a:endParaRPr lang="it-IT" b="1" dirty="0" smtClean="0">
              <a:solidFill>
                <a:srgbClr val="C00000"/>
              </a:solidFill>
              <a:latin typeface="+mn-lt"/>
            </a:endParaRPr>
          </a:p>
          <a:p>
            <a:pPr marL="725488" indent="-342900">
              <a:spcBef>
                <a:spcPct val="20000"/>
              </a:spcBef>
              <a:buClr>
                <a:schemeClr val="accent1"/>
              </a:buClr>
              <a:buFont typeface="Courier New" pitchFamily="49" charset="0"/>
              <a:buChar char="o"/>
              <a:defRPr/>
            </a:pPr>
            <a:r>
              <a:rPr lang="it-IT" sz="1600" b="1" dirty="0" smtClean="0">
                <a:solidFill>
                  <a:srgbClr val="C00000"/>
                </a:solidFill>
                <a:latin typeface="+mn-lt"/>
              </a:rPr>
              <a:t>Firme</a:t>
            </a:r>
          </a:p>
          <a:p>
            <a:pPr marL="725488" indent="-342900">
              <a:spcBef>
                <a:spcPct val="20000"/>
              </a:spcBef>
              <a:buClr>
                <a:schemeClr val="accent1"/>
              </a:buClr>
              <a:buFont typeface="Courier New" pitchFamily="49" charset="0"/>
              <a:buChar char="o"/>
              <a:defRPr/>
            </a:pPr>
            <a:r>
              <a:rPr lang="it-IT" sz="1600" b="1" dirty="0" smtClean="0">
                <a:solidFill>
                  <a:srgbClr val="C00000"/>
                </a:solidFill>
                <a:latin typeface="+mn-lt"/>
              </a:rPr>
              <a:t>Packaging</a:t>
            </a:r>
          </a:p>
          <a:p>
            <a:pPr marL="725488" indent="-342900">
              <a:spcBef>
                <a:spcPct val="20000"/>
              </a:spcBef>
              <a:buClr>
                <a:schemeClr val="accent1"/>
              </a:buClr>
              <a:buFont typeface="Courier New" pitchFamily="49" charset="0"/>
              <a:buChar char="o"/>
              <a:defRPr/>
            </a:pPr>
            <a:r>
              <a:rPr lang="it-IT" sz="1600" b="1" dirty="0" smtClean="0">
                <a:solidFill>
                  <a:srgbClr val="C00000"/>
                </a:solidFill>
                <a:latin typeface="+mn-lt"/>
              </a:rPr>
              <a:t>Consegna</a:t>
            </a:r>
          </a:p>
          <a:p>
            <a:pPr marL="725488" indent="-342900">
              <a:spcBef>
                <a:spcPct val="20000"/>
              </a:spcBef>
              <a:buClr>
                <a:schemeClr val="accent1"/>
              </a:buClr>
              <a:buFont typeface="Courier New" pitchFamily="49" charset="0"/>
              <a:buChar char="o"/>
              <a:defRPr/>
            </a:pPr>
            <a:endParaRPr lang="it-IT" sz="1600" b="1" dirty="0" smtClean="0">
              <a:solidFill>
                <a:srgbClr val="C00000"/>
              </a:solidFill>
              <a:latin typeface="+mn-lt"/>
            </a:endParaRPr>
          </a:p>
          <a:p>
            <a:pPr marL="725488" indent="-342900">
              <a:spcBef>
                <a:spcPct val="20000"/>
              </a:spcBef>
              <a:buClr>
                <a:schemeClr val="accent1"/>
              </a:buClr>
              <a:buFont typeface="Courier New" pitchFamily="49" charset="0"/>
              <a:buChar char="o"/>
              <a:defRPr/>
            </a:pPr>
            <a:endParaRPr lang="it-IT" sz="1600" b="1" dirty="0" smtClean="0">
              <a:solidFill>
                <a:srgbClr val="C00000"/>
              </a:solidFill>
              <a:latin typeface="+mn-lt"/>
            </a:endParaRPr>
          </a:p>
          <a:p>
            <a:pPr marL="725488" indent="-342900">
              <a:spcBef>
                <a:spcPct val="20000"/>
              </a:spcBef>
              <a:buClr>
                <a:schemeClr val="accent1"/>
              </a:buClr>
              <a:buFont typeface="Courier New" pitchFamily="49" charset="0"/>
              <a:buChar char="o"/>
              <a:defRPr/>
            </a:pPr>
            <a:endParaRPr lang="it-IT" sz="1600" b="1" dirty="0" smtClean="0">
              <a:solidFill>
                <a:srgbClr val="C00000"/>
              </a:solidFill>
              <a:latin typeface="+mn-lt"/>
            </a:endParaRPr>
          </a:p>
          <a:p>
            <a:pPr marL="1182688" lvl="1" indent="-342900">
              <a:spcBef>
                <a:spcPct val="20000"/>
              </a:spcBef>
              <a:buClr>
                <a:schemeClr val="accent1"/>
              </a:buClr>
              <a:buFont typeface="Arial" pitchFamily="34" charset="0"/>
              <a:buChar char="•"/>
              <a:defRPr/>
            </a:pPr>
            <a:endParaRPr lang="it-IT" sz="1600" b="1" dirty="0" smtClean="0">
              <a:solidFill>
                <a:srgbClr val="C00000"/>
              </a:solidFill>
              <a:latin typeface="+mn-lt"/>
            </a:endParaRPr>
          </a:p>
          <a:p>
            <a:pPr marL="725488" indent="-342900">
              <a:spcBef>
                <a:spcPct val="20000"/>
              </a:spcBef>
              <a:buClr>
                <a:schemeClr val="accent1"/>
              </a:buClr>
              <a:buFont typeface="Courier New" pitchFamily="49" charset="0"/>
              <a:buChar char="o"/>
              <a:defRPr/>
            </a:pPr>
            <a:endParaRPr lang="it-IT" sz="1050" b="1" dirty="0" smtClean="0">
              <a:solidFill>
                <a:srgbClr val="C00000"/>
              </a:solidFill>
            </a:endParaRPr>
          </a:p>
        </p:txBody>
      </p:sp>
      <p:sp>
        <p:nvSpPr>
          <p:cNvPr id="35847" name="Segnaposto numero diapositiva 8"/>
          <p:cNvSpPr txBox="1">
            <a:spLocks/>
          </p:cNvSpPr>
          <p:nvPr/>
        </p:nvSpPr>
        <p:spPr bwMode="auto">
          <a:xfrm>
            <a:off x="3498850" y="6448425"/>
            <a:ext cx="2133600" cy="365125"/>
          </a:xfrm>
          <a:prstGeom prst="rect">
            <a:avLst/>
          </a:prstGeom>
          <a:noFill/>
          <a:ln w="9525">
            <a:noFill/>
            <a:miter lim="800000"/>
            <a:headEnd/>
            <a:tailEnd/>
          </a:ln>
        </p:spPr>
        <p:txBody>
          <a:bodyPr anchor="ctr"/>
          <a:lstStyle/>
          <a:p>
            <a:pPr algn="ctr"/>
            <a:fld id="{47EDFC3B-3322-405D-B7D7-CD38460ABCC5}" type="slidenum">
              <a:rPr lang="it-IT" sz="1100" b="1">
                <a:latin typeface="Calibri" pitchFamily="34" charset="0"/>
              </a:rPr>
              <a:pPr algn="ctr"/>
              <a:t>60</a:t>
            </a:fld>
            <a:endParaRPr lang="it-IT" sz="1100" b="1">
              <a:latin typeface="Calibri" pitchFamily="34" charset="0"/>
            </a:endParaRPr>
          </a:p>
        </p:txBody>
      </p:sp>
      <p:sp>
        <p:nvSpPr>
          <p:cNvPr id="8" name="Text Box 4"/>
          <p:cNvSpPr txBox="1">
            <a:spLocks noChangeArrowheads="1"/>
          </p:cNvSpPr>
          <p:nvPr/>
        </p:nvSpPr>
        <p:spPr bwMode="auto">
          <a:xfrm>
            <a:off x="4355976" y="0"/>
            <a:ext cx="4788024" cy="584775"/>
          </a:xfrm>
          <a:prstGeom prst="rect">
            <a:avLst/>
          </a:prstGeom>
          <a:noFill/>
          <a:ln w="9525">
            <a:noFill/>
            <a:miter lim="800000"/>
            <a:headEnd/>
            <a:tailEnd/>
          </a:ln>
          <a:effectLst/>
        </p:spPr>
        <p:txBody>
          <a:bodyPr wrap="square">
            <a:spAutoFit/>
          </a:bodyPr>
          <a:lstStyle/>
          <a:p>
            <a:pPr algn="r" fontAlgn="auto">
              <a:spcBef>
                <a:spcPts val="0"/>
              </a:spcBef>
              <a:spcAft>
                <a:spcPts val="0"/>
              </a:spcAft>
              <a:defRPr/>
            </a:pPr>
            <a:r>
              <a:rPr lang="it-IT" sz="3200" b="1" dirty="0" smtClean="0">
                <a:solidFill>
                  <a:schemeClr val="bg1"/>
                </a:solidFill>
                <a:latin typeface="Calibri" pitchFamily="34" charset="0"/>
                <a:ea typeface="+mj-ea"/>
                <a:cs typeface="+mj-cs"/>
              </a:rPr>
              <a:t>La chiusura – </a:t>
            </a:r>
            <a:r>
              <a:rPr lang="it-IT" sz="3200" b="1" dirty="0" err="1" smtClean="0">
                <a:solidFill>
                  <a:schemeClr val="bg1"/>
                </a:solidFill>
                <a:latin typeface="Calibri" pitchFamily="34" charset="0"/>
                <a:ea typeface="+mj-ea"/>
                <a:cs typeface="+mj-cs"/>
              </a:rPr>
              <a:t>wrap</a:t>
            </a:r>
            <a:r>
              <a:rPr lang="it-IT" sz="3200" b="1" dirty="0" smtClean="0">
                <a:solidFill>
                  <a:schemeClr val="bg1"/>
                </a:solidFill>
                <a:latin typeface="Calibri" pitchFamily="34" charset="0"/>
                <a:ea typeface="+mj-ea"/>
                <a:cs typeface="+mj-cs"/>
              </a:rPr>
              <a:t> up</a:t>
            </a:r>
            <a:endParaRPr lang="it-IT" sz="3200" b="1" dirty="0">
              <a:solidFill>
                <a:schemeClr val="bg1"/>
              </a:solidFill>
              <a:latin typeface="Calibri" pitchFamily="34" charset="0"/>
              <a:ea typeface="+mj-ea"/>
              <a:cs typeface="+mj-cs"/>
            </a:endParaRPr>
          </a:p>
        </p:txBody>
      </p:sp>
    </p:spTree>
  </p:cSld>
  <p:clrMapOvr>
    <a:masterClrMapping/>
  </p:clrMapOvr>
  <p:transition advClick="0"/>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7" name="Segnaposto numero diapositiva 8"/>
          <p:cNvSpPr txBox="1">
            <a:spLocks/>
          </p:cNvSpPr>
          <p:nvPr/>
        </p:nvSpPr>
        <p:spPr bwMode="auto">
          <a:xfrm>
            <a:off x="3498850" y="6448425"/>
            <a:ext cx="2133600" cy="365125"/>
          </a:xfrm>
          <a:prstGeom prst="rect">
            <a:avLst/>
          </a:prstGeom>
          <a:noFill/>
          <a:ln w="9525">
            <a:noFill/>
            <a:miter lim="800000"/>
            <a:headEnd/>
            <a:tailEnd/>
          </a:ln>
        </p:spPr>
        <p:txBody>
          <a:bodyPr anchor="ctr"/>
          <a:lstStyle/>
          <a:p>
            <a:pPr algn="ctr"/>
            <a:fld id="{47EDFC3B-3322-405D-B7D7-CD38460ABCC5}" type="slidenum">
              <a:rPr lang="it-IT" sz="1100" b="1">
                <a:latin typeface="Calibri" pitchFamily="34" charset="0"/>
              </a:rPr>
              <a:pPr algn="ctr"/>
              <a:t>61</a:t>
            </a:fld>
            <a:endParaRPr lang="it-IT" sz="1100" b="1">
              <a:latin typeface="Calibri" pitchFamily="34" charset="0"/>
            </a:endParaRPr>
          </a:p>
        </p:txBody>
      </p:sp>
      <p:sp>
        <p:nvSpPr>
          <p:cNvPr id="8" name="Text Box 4"/>
          <p:cNvSpPr txBox="1">
            <a:spLocks noChangeArrowheads="1"/>
          </p:cNvSpPr>
          <p:nvPr/>
        </p:nvSpPr>
        <p:spPr bwMode="auto">
          <a:xfrm>
            <a:off x="4355976" y="0"/>
            <a:ext cx="4788024" cy="584775"/>
          </a:xfrm>
          <a:prstGeom prst="rect">
            <a:avLst/>
          </a:prstGeom>
          <a:noFill/>
          <a:ln w="9525">
            <a:noFill/>
            <a:miter lim="800000"/>
            <a:headEnd/>
            <a:tailEnd/>
          </a:ln>
          <a:effectLst/>
        </p:spPr>
        <p:txBody>
          <a:bodyPr wrap="square">
            <a:spAutoFit/>
          </a:bodyPr>
          <a:lstStyle/>
          <a:p>
            <a:pPr algn="r" fontAlgn="auto">
              <a:spcBef>
                <a:spcPts val="0"/>
              </a:spcBef>
              <a:spcAft>
                <a:spcPts val="0"/>
              </a:spcAft>
              <a:defRPr/>
            </a:pPr>
            <a:r>
              <a:rPr lang="it-IT" sz="3200" b="1" dirty="0" smtClean="0">
                <a:solidFill>
                  <a:schemeClr val="bg1"/>
                </a:solidFill>
                <a:latin typeface="Calibri" pitchFamily="34" charset="0"/>
                <a:ea typeface="+mj-ea"/>
                <a:cs typeface="+mj-cs"/>
              </a:rPr>
              <a:t>Glossario </a:t>
            </a:r>
            <a:endParaRPr lang="it-IT" sz="3200" b="1" dirty="0">
              <a:solidFill>
                <a:schemeClr val="bg1"/>
              </a:solidFill>
              <a:latin typeface="Calibri" pitchFamily="34" charset="0"/>
              <a:ea typeface="+mj-ea"/>
              <a:cs typeface="+mj-cs"/>
            </a:endParaRPr>
          </a:p>
        </p:txBody>
      </p:sp>
      <p:graphicFrame>
        <p:nvGraphicFramePr>
          <p:cNvPr id="11" name="Tabella 10"/>
          <p:cNvGraphicFramePr>
            <a:graphicFrameLocks noGrp="1"/>
          </p:cNvGraphicFramePr>
          <p:nvPr/>
        </p:nvGraphicFramePr>
        <p:xfrm>
          <a:off x="395536" y="1412776"/>
          <a:ext cx="8208912" cy="3084576"/>
        </p:xfrm>
        <a:graphic>
          <a:graphicData uri="http://schemas.openxmlformats.org/drawingml/2006/table">
            <a:tbl>
              <a:tblPr/>
              <a:tblGrid>
                <a:gridCol w="720080"/>
                <a:gridCol w="7488832"/>
              </a:tblGrid>
              <a:tr h="0">
                <a:tc>
                  <a:txBody>
                    <a:bodyPr/>
                    <a:lstStyle/>
                    <a:p>
                      <a:pPr>
                        <a:lnSpc>
                          <a:spcPct val="115000"/>
                        </a:lnSpc>
                        <a:spcAft>
                          <a:spcPts val="0"/>
                        </a:spcAft>
                      </a:pPr>
                      <a:r>
                        <a:rPr lang="it-IT" sz="1600" b="1">
                          <a:latin typeface="Calibri"/>
                          <a:ea typeface="Calibri"/>
                          <a:cs typeface="Times New Roman"/>
                        </a:rPr>
                        <a:t>RACI</a:t>
                      </a:r>
                      <a:endParaRPr lang="it-IT"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it-IT" sz="1600">
                          <a:latin typeface="Calibri"/>
                          <a:ea typeface="Calibri"/>
                          <a:cs typeface="Times New Roman"/>
                        </a:rPr>
                        <a:t>Matrice che identifica: Responsabile – Approva – Controlla – Informato</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15000"/>
                        </a:lnSpc>
                        <a:spcAft>
                          <a:spcPts val="0"/>
                        </a:spcAft>
                      </a:pPr>
                      <a:r>
                        <a:rPr lang="it-IT" sz="1600" b="1">
                          <a:latin typeface="Calibri"/>
                          <a:ea typeface="Calibri"/>
                          <a:cs typeface="Times New Roman"/>
                        </a:rPr>
                        <a:t>WACC</a:t>
                      </a:r>
                      <a:endParaRPr lang="it-IT"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it-IT" sz="1600">
                          <a:latin typeface="Calibri"/>
                          <a:ea typeface="Calibri"/>
                          <a:cs typeface="Times New Roman"/>
                        </a:rPr>
                        <a:t>Weighted Average Cost of Capital </a:t>
                      </a:r>
                      <a:r>
                        <a:rPr lang="it-IT" sz="1200">
                          <a:latin typeface="Calibri"/>
                          <a:ea typeface="Calibri"/>
                          <a:cs typeface="Times New Roman"/>
                        </a:rPr>
                        <a:t>(costo medio ponderato del capitale)</a:t>
                      </a:r>
                      <a:endParaRPr lang="it-IT"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15000"/>
                        </a:lnSpc>
                        <a:spcAft>
                          <a:spcPts val="0"/>
                        </a:spcAft>
                      </a:pPr>
                      <a:r>
                        <a:rPr lang="it-IT" sz="1600" b="1">
                          <a:latin typeface="Calibri"/>
                          <a:ea typeface="Calibri"/>
                          <a:cs typeface="Times New Roman"/>
                        </a:rPr>
                        <a:t>IRR</a:t>
                      </a:r>
                      <a:endParaRPr lang="it-IT"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it-IT" sz="1600">
                          <a:latin typeface="Calibri"/>
                          <a:ea typeface="Calibri"/>
                          <a:cs typeface="Times New Roman"/>
                        </a:rPr>
                        <a:t>Internal Rate of Return - È il tasso composito annuale di ritorno effettivo che un investimento genera; in termini tecnici rappresenta la resa di un investimento</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15000"/>
                        </a:lnSpc>
                        <a:spcAft>
                          <a:spcPts val="0"/>
                        </a:spcAft>
                      </a:pPr>
                      <a:r>
                        <a:rPr lang="it-IT" sz="1600" b="1">
                          <a:latin typeface="Calibri"/>
                          <a:ea typeface="Calibri"/>
                          <a:cs typeface="Times New Roman"/>
                        </a:rPr>
                        <a:t>NPV</a:t>
                      </a:r>
                      <a:endParaRPr lang="it-IT"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it-IT" sz="1600">
                          <a:latin typeface="Calibri"/>
                          <a:ea typeface="Calibri"/>
                          <a:cs typeface="Times New Roman"/>
                        </a:rPr>
                        <a:t>Net Present Value - Metodologia tramite cui si definisce il valore attuale di una serie attesa di flussi di cassa non solo sommandoli contabilmente ma attualizzandoli sulla base del tasso di rendimento (costo opportunità dei mezzi propri).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15000"/>
                        </a:lnSpc>
                        <a:spcAft>
                          <a:spcPts val="0"/>
                        </a:spcAft>
                      </a:pPr>
                      <a:r>
                        <a:rPr lang="it-IT" sz="1600" b="1">
                          <a:latin typeface="Calibri"/>
                          <a:ea typeface="Calibri"/>
                          <a:cs typeface="Times New Roman"/>
                        </a:rPr>
                        <a:t>PBP</a:t>
                      </a:r>
                      <a:endParaRPr lang="it-IT"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it-IT" sz="1600">
                          <a:latin typeface="Calibri"/>
                          <a:ea typeface="Calibri"/>
                          <a:cs typeface="Times New Roman"/>
                        </a:rPr>
                        <a:t>Payback period (PBP) - Il PBP rappresenta il numero di periodi necessari affinché i flussi di cassa cumulati eguaglino l’investimento iniziale; Si ritiene che maggiore sia il PBP, maggiore sia il rischio insito nel progetto.</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15000"/>
                        </a:lnSpc>
                        <a:spcAft>
                          <a:spcPts val="0"/>
                        </a:spcAft>
                      </a:pPr>
                      <a:r>
                        <a:rPr lang="it-IT" sz="1600" b="1">
                          <a:latin typeface="Calibri"/>
                          <a:ea typeface="Calibri"/>
                          <a:cs typeface="Times New Roman"/>
                        </a:rPr>
                        <a:t>RTI</a:t>
                      </a:r>
                      <a:endParaRPr lang="it-IT"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it-IT" sz="1600" dirty="0">
                          <a:latin typeface="Calibri"/>
                          <a:ea typeface="Calibri"/>
                          <a:cs typeface="Times New Roman"/>
                        </a:rPr>
                        <a:t>Raggruppamento Temporaneo d’Impresa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advClick="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899592" y="1731789"/>
            <a:ext cx="7200800" cy="473075"/>
          </a:xfrm>
          <a:prstGeom prst="rect">
            <a:avLst/>
          </a:prstGeom>
          <a:solidFill>
            <a:srgbClr val="DDDDDD"/>
          </a:solidFill>
          <a:ln w="9525">
            <a:noFill/>
            <a:miter lim="800000"/>
            <a:headEnd/>
            <a:tailEnd/>
          </a:ln>
        </p:spPr>
        <p:txBody>
          <a:bodyPr wrap="none" anchor="ctr"/>
          <a:lstStyle/>
          <a:p>
            <a:endParaRPr lang="it-IT" sz="2300"/>
          </a:p>
        </p:txBody>
      </p:sp>
      <p:sp>
        <p:nvSpPr>
          <p:cNvPr id="5" name="Segnaposto contenuto 5"/>
          <p:cNvSpPr txBox="1">
            <a:spLocks/>
          </p:cNvSpPr>
          <p:nvPr/>
        </p:nvSpPr>
        <p:spPr bwMode="auto">
          <a:xfrm>
            <a:off x="1115616" y="980728"/>
            <a:ext cx="7858125" cy="4392488"/>
          </a:xfrm>
          <a:prstGeom prst="rect">
            <a:avLst/>
          </a:prstGeom>
          <a:noFill/>
          <a:ln w="9525">
            <a:noFill/>
            <a:miter lim="800000"/>
            <a:headEnd/>
            <a:tailEnd/>
          </a:ln>
        </p:spPr>
        <p:txBody>
          <a:bodyPr/>
          <a:lstStyle/>
          <a:p>
            <a:pPr marL="342900" indent="-342900">
              <a:lnSpc>
                <a:spcPct val="150000"/>
              </a:lnSpc>
              <a:spcBef>
                <a:spcPct val="20000"/>
              </a:spcBef>
              <a:buClr>
                <a:schemeClr val="accent1"/>
              </a:buClr>
              <a:defRPr/>
            </a:pPr>
            <a:r>
              <a:rPr lang="it-IT" sz="2800" b="1" dirty="0" smtClean="0">
                <a:solidFill>
                  <a:srgbClr val="C00000"/>
                </a:solidFill>
                <a:latin typeface="+mj-lt"/>
              </a:rPr>
              <a:t>La predisposizione delle offerte in una gara pubblica</a:t>
            </a:r>
          </a:p>
          <a:p>
            <a:pPr marL="342900" indent="-342900">
              <a:lnSpc>
                <a:spcPct val="150000"/>
              </a:lnSpc>
              <a:spcBef>
                <a:spcPct val="20000"/>
              </a:spcBef>
              <a:buClr>
                <a:schemeClr val="accent1"/>
              </a:buClr>
              <a:buFont typeface="Wingdings" pitchFamily="2" charset="2"/>
              <a:buChar char="q"/>
              <a:defRPr/>
            </a:pPr>
            <a:r>
              <a:rPr lang="it-IT" b="1" dirty="0" smtClean="0">
                <a:solidFill>
                  <a:srgbClr val="C00000"/>
                </a:solidFill>
                <a:latin typeface="+mn-lt"/>
              </a:rPr>
              <a:t>1 - Preliminari di offerta</a:t>
            </a:r>
          </a:p>
          <a:p>
            <a:pPr marL="342900" indent="-342900">
              <a:lnSpc>
                <a:spcPct val="150000"/>
              </a:lnSpc>
              <a:spcBef>
                <a:spcPct val="20000"/>
              </a:spcBef>
              <a:buClr>
                <a:schemeClr val="accent1"/>
              </a:buClr>
              <a:buFont typeface="Wingdings" pitchFamily="2" charset="2"/>
              <a:buChar char="q"/>
              <a:defRPr/>
            </a:pPr>
            <a:r>
              <a:rPr lang="it-IT" sz="1600" dirty="0" smtClean="0">
                <a:solidFill>
                  <a:srgbClr val="C00000"/>
                </a:solidFill>
              </a:rPr>
              <a:t>2 - Documentazione legale e amministrativa</a:t>
            </a:r>
          </a:p>
          <a:p>
            <a:pPr marL="342900" indent="-342900">
              <a:lnSpc>
                <a:spcPct val="150000"/>
              </a:lnSpc>
              <a:spcBef>
                <a:spcPct val="20000"/>
              </a:spcBef>
              <a:buClr>
                <a:schemeClr val="accent1"/>
              </a:buClr>
              <a:buFont typeface="Wingdings" pitchFamily="2" charset="2"/>
              <a:buChar char="q"/>
              <a:defRPr/>
            </a:pPr>
            <a:r>
              <a:rPr lang="it-IT" sz="1600" dirty="0" smtClean="0">
                <a:solidFill>
                  <a:srgbClr val="C00000"/>
                </a:solidFill>
              </a:rPr>
              <a:t>3 - Predisposizione offerta tecnica</a:t>
            </a:r>
          </a:p>
          <a:p>
            <a:pPr marL="342900" indent="-342900">
              <a:lnSpc>
                <a:spcPct val="150000"/>
              </a:lnSpc>
              <a:spcBef>
                <a:spcPct val="20000"/>
              </a:spcBef>
              <a:buClr>
                <a:schemeClr val="accent1"/>
              </a:buClr>
              <a:buFont typeface="Wingdings" pitchFamily="2" charset="2"/>
              <a:buChar char="q"/>
              <a:defRPr/>
            </a:pPr>
            <a:r>
              <a:rPr lang="it-IT" sz="1600" dirty="0" smtClean="0">
                <a:solidFill>
                  <a:srgbClr val="C00000"/>
                </a:solidFill>
              </a:rPr>
              <a:t>4 - Predisposizione offerta economica</a:t>
            </a:r>
          </a:p>
          <a:p>
            <a:pPr marL="342900" indent="-342900">
              <a:lnSpc>
                <a:spcPct val="150000"/>
              </a:lnSpc>
              <a:spcBef>
                <a:spcPct val="20000"/>
              </a:spcBef>
              <a:buClr>
                <a:schemeClr val="accent1"/>
              </a:buClr>
              <a:buFont typeface="Wingdings" pitchFamily="2" charset="2"/>
              <a:buChar char="q"/>
              <a:defRPr/>
            </a:pPr>
            <a:r>
              <a:rPr lang="it-IT" sz="1600" dirty="0" smtClean="0">
                <a:solidFill>
                  <a:srgbClr val="C00000"/>
                </a:solidFill>
              </a:rPr>
              <a:t>5 - La </a:t>
            </a:r>
            <a:r>
              <a:rPr lang="it-IT" sz="1600" dirty="0" err="1" smtClean="0">
                <a:solidFill>
                  <a:srgbClr val="C00000"/>
                </a:solidFill>
              </a:rPr>
              <a:t>review</a:t>
            </a:r>
            <a:r>
              <a:rPr lang="it-IT" sz="1600" dirty="0" smtClean="0">
                <a:solidFill>
                  <a:srgbClr val="C00000"/>
                </a:solidFill>
              </a:rPr>
              <a:t> e il riesame dell’offerta tecnica</a:t>
            </a:r>
          </a:p>
          <a:p>
            <a:pPr marL="342900" indent="-342900">
              <a:lnSpc>
                <a:spcPct val="150000"/>
              </a:lnSpc>
              <a:spcBef>
                <a:spcPct val="20000"/>
              </a:spcBef>
              <a:buClr>
                <a:schemeClr val="accent1"/>
              </a:buClr>
              <a:buFont typeface="Wingdings" pitchFamily="2" charset="2"/>
              <a:buChar char="q"/>
              <a:defRPr/>
            </a:pPr>
            <a:r>
              <a:rPr lang="it-IT" sz="1600" dirty="0" smtClean="0">
                <a:solidFill>
                  <a:srgbClr val="C00000"/>
                </a:solidFill>
              </a:rPr>
              <a:t>6 - La chiusura</a:t>
            </a:r>
          </a:p>
          <a:p>
            <a:pPr marL="342900" indent="-342900">
              <a:lnSpc>
                <a:spcPct val="150000"/>
              </a:lnSpc>
              <a:spcBef>
                <a:spcPct val="20000"/>
              </a:spcBef>
              <a:buClr>
                <a:schemeClr val="accent1"/>
              </a:buClr>
              <a:defRPr/>
            </a:pPr>
            <a:endParaRPr lang="it-IT" sz="1600" b="1" dirty="0" smtClean="0">
              <a:solidFill>
                <a:srgbClr val="C00000"/>
              </a:solidFill>
            </a:endParaRPr>
          </a:p>
          <a:p>
            <a:pPr marL="342900" indent="-342900">
              <a:lnSpc>
                <a:spcPct val="150000"/>
              </a:lnSpc>
              <a:spcBef>
                <a:spcPct val="20000"/>
              </a:spcBef>
              <a:buClr>
                <a:schemeClr val="accent1"/>
              </a:buClr>
              <a:buFont typeface="Wingdings" pitchFamily="2" charset="2"/>
              <a:buChar char="q"/>
              <a:defRPr/>
            </a:pPr>
            <a:endParaRPr lang="it-IT" sz="1600" b="1" dirty="0" smtClean="0">
              <a:solidFill>
                <a:srgbClr val="C00000"/>
              </a:solidFill>
            </a:endParaRPr>
          </a:p>
          <a:p>
            <a:pPr marL="342900" indent="-342900">
              <a:lnSpc>
                <a:spcPct val="150000"/>
              </a:lnSpc>
              <a:spcBef>
                <a:spcPct val="20000"/>
              </a:spcBef>
              <a:buClr>
                <a:schemeClr val="accent1"/>
              </a:buClr>
              <a:buFont typeface="Wingdings" pitchFamily="2" charset="2"/>
              <a:buChar char="q"/>
              <a:defRPr/>
            </a:pPr>
            <a:endParaRPr lang="it-IT" sz="1600" b="1" dirty="0" smtClean="0">
              <a:solidFill>
                <a:srgbClr val="C00000"/>
              </a:solidFill>
            </a:endParaRPr>
          </a:p>
        </p:txBody>
      </p:sp>
      <p:sp>
        <p:nvSpPr>
          <p:cNvPr id="8" name="Text Box 4"/>
          <p:cNvSpPr txBox="1">
            <a:spLocks noChangeArrowheads="1"/>
          </p:cNvSpPr>
          <p:nvPr/>
        </p:nvSpPr>
        <p:spPr bwMode="auto">
          <a:xfrm>
            <a:off x="4355976" y="0"/>
            <a:ext cx="4103265" cy="584775"/>
          </a:xfrm>
          <a:prstGeom prst="rect">
            <a:avLst/>
          </a:prstGeom>
          <a:noFill/>
          <a:ln w="9525">
            <a:noFill/>
            <a:miter lim="800000"/>
            <a:headEnd/>
            <a:tailEnd/>
          </a:ln>
          <a:effectLst/>
        </p:spPr>
        <p:txBody>
          <a:bodyPr wrap="square">
            <a:spAutoFit/>
          </a:bodyPr>
          <a:lstStyle/>
          <a:p>
            <a:pPr algn="r" fontAlgn="auto">
              <a:spcBef>
                <a:spcPts val="0"/>
              </a:spcBef>
              <a:spcAft>
                <a:spcPts val="0"/>
              </a:spcAft>
              <a:defRPr/>
            </a:pPr>
            <a:r>
              <a:rPr lang="it-IT" sz="3200" b="1" dirty="0">
                <a:solidFill>
                  <a:schemeClr val="bg1"/>
                </a:solidFill>
                <a:latin typeface="Calibri" pitchFamily="34" charset="0"/>
                <a:ea typeface="+mj-ea"/>
                <a:cs typeface="+mj-cs"/>
              </a:rPr>
              <a:t>Agenda</a:t>
            </a:r>
          </a:p>
        </p:txBody>
      </p:sp>
      <p:sp>
        <p:nvSpPr>
          <p:cNvPr id="35847" name="Segnaposto numero diapositiva 8"/>
          <p:cNvSpPr txBox="1">
            <a:spLocks/>
          </p:cNvSpPr>
          <p:nvPr/>
        </p:nvSpPr>
        <p:spPr bwMode="auto">
          <a:xfrm>
            <a:off x="3498850" y="6448425"/>
            <a:ext cx="2133600" cy="365125"/>
          </a:xfrm>
          <a:prstGeom prst="rect">
            <a:avLst/>
          </a:prstGeom>
          <a:noFill/>
          <a:ln w="9525">
            <a:noFill/>
            <a:miter lim="800000"/>
            <a:headEnd/>
            <a:tailEnd/>
          </a:ln>
        </p:spPr>
        <p:txBody>
          <a:bodyPr anchor="ctr"/>
          <a:lstStyle/>
          <a:p>
            <a:pPr algn="ctr"/>
            <a:fld id="{47EDFC3B-3322-405D-B7D7-CD38460ABCC5}" type="slidenum">
              <a:rPr lang="it-IT" sz="1100" b="1">
                <a:latin typeface="Calibri" pitchFamily="34" charset="0"/>
              </a:rPr>
              <a:pPr algn="ctr"/>
              <a:t>7</a:t>
            </a:fld>
            <a:endParaRPr lang="it-IT" sz="1100" b="1">
              <a:latin typeface="Calibri" pitchFamily="34" charset="0"/>
            </a:endParaRPr>
          </a:p>
        </p:txBody>
      </p:sp>
      <p:pic>
        <p:nvPicPr>
          <p:cNvPr id="7" name="Picture 5" descr="C:\Documents and Settings\Administrator\Impostazioni locali\Temporary Internet Files\Content.IE5\TN5QXFU0\MC900326184[1].wmf"/>
          <p:cNvPicPr>
            <a:picLocks noChangeAspect="1" noChangeArrowheads="1"/>
          </p:cNvPicPr>
          <p:nvPr/>
        </p:nvPicPr>
        <p:blipFill>
          <a:blip r:embed="rId3" cstate="print"/>
          <a:srcRect/>
          <a:stretch>
            <a:fillRect/>
          </a:stretch>
        </p:blipFill>
        <p:spPr bwMode="auto">
          <a:xfrm>
            <a:off x="323528" y="1124744"/>
            <a:ext cx="648072" cy="683241"/>
          </a:xfrm>
          <a:prstGeom prst="rect">
            <a:avLst/>
          </a:prstGeom>
          <a:noFill/>
        </p:spPr>
      </p:pic>
    </p:spTree>
  </p:cSld>
  <p:clrMapOvr>
    <a:masterClrMapping/>
  </p:clrMapOvr>
  <p:transition advClick="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contenuto 5"/>
          <p:cNvSpPr txBox="1">
            <a:spLocks/>
          </p:cNvSpPr>
          <p:nvPr/>
        </p:nvSpPr>
        <p:spPr bwMode="auto">
          <a:xfrm>
            <a:off x="0" y="620689"/>
            <a:ext cx="9144000" cy="504056"/>
          </a:xfrm>
          <a:prstGeom prst="rect">
            <a:avLst/>
          </a:prstGeom>
          <a:noFill/>
          <a:ln w="9525">
            <a:noFill/>
            <a:miter lim="800000"/>
            <a:headEnd/>
            <a:tailEnd/>
          </a:ln>
        </p:spPr>
        <p:txBody>
          <a:bodyPr/>
          <a:lstStyle/>
          <a:p>
            <a:pPr algn="ctr">
              <a:spcBef>
                <a:spcPct val="20000"/>
              </a:spcBef>
              <a:buClr>
                <a:schemeClr val="accent1"/>
              </a:buClr>
              <a:defRPr/>
            </a:pPr>
            <a:r>
              <a:rPr lang="it-IT" sz="2800" b="1" dirty="0" smtClean="0">
                <a:solidFill>
                  <a:srgbClr val="C00000"/>
                </a:solidFill>
                <a:latin typeface="+mn-lt"/>
              </a:rPr>
              <a:t>Verifica possesso requisiti</a:t>
            </a:r>
          </a:p>
        </p:txBody>
      </p:sp>
      <p:sp>
        <p:nvSpPr>
          <p:cNvPr id="8" name="Text Box 4"/>
          <p:cNvSpPr txBox="1">
            <a:spLocks noChangeArrowheads="1"/>
          </p:cNvSpPr>
          <p:nvPr/>
        </p:nvSpPr>
        <p:spPr bwMode="auto">
          <a:xfrm>
            <a:off x="5004048" y="0"/>
            <a:ext cx="4103265" cy="584775"/>
          </a:xfrm>
          <a:prstGeom prst="rect">
            <a:avLst/>
          </a:prstGeom>
          <a:noFill/>
          <a:ln w="9525">
            <a:noFill/>
            <a:miter lim="800000"/>
            <a:headEnd/>
            <a:tailEnd/>
          </a:ln>
          <a:effectLst/>
        </p:spPr>
        <p:txBody>
          <a:bodyPr wrap="square">
            <a:spAutoFit/>
          </a:bodyPr>
          <a:lstStyle/>
          <a:p>
            <a:pPr algn="r" fontAlgn="auto">
              <a:spcBef>
                <a:spcPts val="0"/>
              </a:spcBef>
              <a:spcAft>
                <a:spcPts val="0"/>
              </a:spcAft>
              <a:defRPr/>
            </a:pPr>
            <a:r>
              <a:rPr lang="it-IT" sz="3200" b="1" dirty="0" smtClean="0">
                <a:solidFill>
                  <a:schemeClr val="bg1"/>
                </a:solidFill>
                <a:latin typeface="Calibri" pitchFamily="34" charset="0"/>
              </a:rPr>
              <a:t>Preliminari di offerta</a:t>
            </a:r>
          </a:p>
        </p:txBody>
      </p:sp>
      <p:sp>
        <p:nvSpPr>
          <p:cNvPr id="35847" name="Segnaposto numero diapositiva 8"/>
          <p:cNvSpPr txBox="1">
            <a:spLocks/>
          </p:cNvSpPr>
          <p:nvPr/>
        </p:nvSpPr>
        <p:spPr bwMode="auto">
          <a:xfrm>
            <a:off x="3498850" y="6448425"/>
            <a:ext cx="2133600" cy="365125"/>
          </a:xfrm>
          <a:prstGeom prst="rect">
            <a:avLst/>
          </a:prstGeom>
          <a:noFill/>
          <a:ln w="9525">
            <a:noFill/>
            <a:miter lim="800000"/>
            <a:headEnd/>
            <a:tailEnd/>
          </a:ln>
        </p:spPr>
        <p:txBody>
          <a:bodyPr anchor="ctr"/>
          <a:lstStyle/>
          <a:p>
            <a:pPr algn="ctr"/>
            <a:fld id="{47EDFC3B-3322-405D-B7D7-CD38460ABCC5}" type="slidenum">
              <a:rPr lang="it-IT" sz="1100" b="1">
                <a:latin typeface="Calibri" pitchFamily="34" charset="0"/>
              </a:rPr>
              <a:pPr algn="ctr"/>
              <a:t>8</a:t>
            </a:fld>
            <a:endParaRPr lang="it-IT" sz="1100" b="1">
              <a:latin typeface="Calibri" pitchFamily="34" charset="0"/>
            </a:endParaRPr>
          </a:p>
        </p:txBody>
      </p:sp>
      <p:sp>
        <p:nvSpPr>
          <p:cNvPr id="6" name="Rettangolo 5"/>
          <p:cNvSpPr/>
          <p:nvPr/>
        </p:nvSpPr>
        <p:spPr>
          <a:xfrm>
            <a:off x="251520" y="1340768"/>
            <a:ext cx="8640960" cy="2973122"/>
          </a:xfrm>
          <a:prstGeom prst="rect">
            <a:avLst/>
          </a:prstGeom>
        </p:spPr>
        <p:txBody>
          <a:bodyPr wrap="square">
            <a:spAutoFit/>
          </a:bodyPr>
          <a:lstStyle/>
          <a:p>
            <a:pPr marL="484188" indent="-457200">
              <a:spcBef>
                <a:spcPct val="20000"/>
              </a:spcBef>
              <a:buFont typeface="Wingdings" pitchFamily="2" charset="2"/>
              <a:buChar char="v"/>
              <a:defRPr/>
            </a:pPr>
            <a:r>
              <a:rPr lang="it-IT" sz="2400" dirty="0" smtClean="0">
                <a:latin typeface="+mn-lt"/>
              </a:rPr>
              <a:t>Valutare il possesso dei requisiti legali e amministrativi.</a:t>
            </a:r>
          </a:p>
          <a:p>
            <a:pPr marL="484188" indent="-457200">
              <a:spcBef>
                <a:spcPct val="20000"/>
              </a:spcBef>
              <a:buFont typeface="Wingdings" pitchFamily="2" charset="2"/>
              <a:buChar char="v"/>
              <a:defRPr/>
            </a:pPr>
            <a:endParaRPr lang="it-IT" sz="2400" dirty="0" smtClean="0">
              <a:latin typeface="+mn-lt"/>
            </a:endParaRPr>
          </a:p>
          <a:p>
            <a:pPr marL="484188" indent="-457200">
              <a:spcBef>
                <a:spcPct val="20000"/>
              </a:spcBef>
              <a:buFont typeface="Wingdings" pitchFamily="2" charset="2"/>
              <a:buChar char="v"/>
              <a:defRPr/>
            </a:pPr>
            <a:r>
              <a:rPr lang="it-IT" sz="2400" dirty="0" smtClean="0">
                <a:latin typeface="+mn-lt"/>
              </a:rPr>
              <a:t>Valutare il possesso dei requisiti o delle capacità tecniche.</a:t>
            </a:r>
          </a:p>
          <a:p>
            <a:pPr marL="484188" indent="-457200">
              <a:spcBef>
                <a:spcPct val="20000"/>
              </a:spcBef>
              <a:buFont typeface="Wingdings" pitchFamily="2" charset="2"/>
              <a:buChar char="v"/>
              <a:defRPr/>
            </a:pPr>
            <a:endParaRPr lang="it-IT" sz="2400" dirty="0" smtClean="0">
              <a:latin typeface="+mn-lt"/>
            </a:endParaRPr>
          </a:p>
          <a:p>
            <a:pPr marL="484188" indent="-457200">
              <a:spcBef>
                <a:spcPct val="20000"/>
              </a:spcBef>
              <a:buFont typeface="Wingdings" pitchFamily="2" charset="2"/>
              <a:buChar char="v"/>
              <a:defRPr/>
            </a:pPr>
            <a:r>
              <a:rPr lang="it-IT" sz="2400" dirty="0" smtClean="0">
                <a:latin typeface="+mn-lt"/>
              </a:rPr>
              <a:t>Valutare la disponibilità delle capacità tecniche necessarie per la esecuzione delle attività contrattualmente previste ... </a:t>
            </a:r>
            <a:r>
              <a:rPr lang="it-IT" sz="2400" i="1" dirty="0" smtClean="0">
                <a:latin typeface="+mn-lt"/>
              </a:rPr>
              <a:t>e per la predisposizione dell’offerta.</a:t>
            </a:r>
            <a:endParaRPr lang="it-IT" sz="2400" i="1" dirty="0">
              <a:latin typeface="+mn-lt"/>
            </a:endParaRPr>
          </a:p>
        </p:txBody>
      </p:sp>
    </p:spTree>
  </p:cSld>
  <p:clrMapOvr>
    <a:masterClrMapping/>
  </p:clrMapOvr>
  <p:transition advClick="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contenuto 5"/>
          <p:cNvSpPr txBox="1">
            <a:spLocks/>
          </p:cNvSpPr>
          <p:nvPr/>
        </p:nvSpPr>
        <p:spPr bwMode="auto">
          <a:xfrm>
            <a:off x="0" y="620689"/>
            <a:ext cx="9144000" cy="504056"/>
          </a:xfrm>
          <a:prstGeom prst="rect">
            <a:avLst/>
          </a:prstGeom>
          <a:noFill/>
          <a:ln w="9525">
            <a:noFill/>
            <a:miter lim="800000"/>
            <a:headEnd/>
            <a:tailEnd/>
          </a:ln>
        </p:spPr>
        <p:txBody>
          <a:bodyPr/>
          <a:lstStyle/>
          <a:p>
            <a:pPr marL="725488" indent="-342900" algn="ctr">
              <a:spcBef>
                <a:spcPct val="20000"/>
              </a:spcBef>
              <a:buClr>
                <a:schemeClr val="accent1"/>
              </a:buClr>
              <a:defRPr/>
            </a:pPr>
            <a:r>
              <a:rPr lang="it-IT" sz="2800" b="1" dirty="0" smtClean="0">
                <a:solidFill>
                  <a:srgbClr val="C00000"/>
                </a:solidFill>
                <a:latin typeface="+mn-lt"/>
              </a:rPr>
              <a:t>Definizione delle modalità di partecipazione</a:t>
            </a:r>
          </a:p>
        </p:txBody>
      </p:sp>
      <p:sp>
        <p:nvSpPr>
          <p:cNvPr id="8" name="Text Box 4"/>
          <p:cNvSpPr txBox="1">
            <a:spLocks noChangeArrowheads="1"/>
          </p:cNvSpPr>
          <p:nvPr/>
        </p:nvSpPr>
        <p:spPr bwMode="auto">
          <a:xfrm>
            <a:off x="5004048" y="0"/>
            <a:ext cx="4103265" cy="584775"/>
          </a:xfrm>
          <a:prstGeom prst="rect">
            <a:avLst/>
          </a:prstGeom>
          <a:noFill/>
          <a:ln w="9525">
            <a:noFill/>
            <a:miter lim="800000"/>
            <a:headEnd/>
            <a:tailEnd/>
          </a:ln>
          <a:effectLst/>
        </p:spPr>
        <p:txBody>
          <a:bodyPr wrap="square">
            <a:spAutoFit/>
          </a:bodyPr>
          <a:lstStyle/>
          <a:p>
            <a:pPr algn="r" fontAlgn="auto">
              <a:spcBef>
                <a:spcPts val="0"/>
              </a:spcBef>
              <a:spcAft>
                <a:spcPts val="0"/>
              </a:spcAft>
              <a:defRPr/>
            </a:pPr>
            <a:r>
              <a:rPr lang="it-IT" sz="3200" b="1" dirty="0" smtClean="0">
                <a:solidFill>
                  <a:schemeClr val="bg1"/>
                </a:solidFill>
                <a:latin typeface="Calibri" pitchFamily="34" charset="0"/>
              </a:rPr>
              <a:t>Preliminari di offerta</a:t>
            </a:r>
          </a:p>
        </p:txBody>
      </p:sp>
      <p:sp>
        <p:nvSpPr>
          <p:cNvPr id="35847" name="Segnaposto numero diapositiva 8"/>
          <p:cNvSpPr txBox="1">
            <a:spLocks/>
          </p:cNvSpPr>
          <p:nvPr/>
        </p:nvSpPr>
        <p:spPr bwMode="auto">
          <a:xfrm>
            <a:off x="3498850" y="6448425"/>
            <a:ext cx="2133600" cy="365125"/>
          </a:xfrm>
          <a:prstGeom prst="rect">
            <a:avLst/>
          </a:prstGeom>
          <a:noFill/>
          <a:ln w="9525">
            <a:noFill/>
            <a:miter lim="800000"/>
            <a:headEnd/>
            <a:tailEnd/>
          </a:ln>
        </p:spPr>
        <p:txBody>
          <a:bodyPr anchor="ctr"/>
          <a:lstStyle/>
          <a:p>
            <a:pPr algn="ctr"/>
            <a:fld id="{47EDFC3B-3322-405D-B7D7-CD38460ABCC5}" type="slidenum">
              <a:rPr lang="it-IT" sz="1100" b="1">
                <a:latin typeface="Calibri" pitchFamily="34" charset="0"/>
              </a:rPr>
              <a:pPr algn="ctr"/>
              <a:t>9</a:t>
            </a:fld>
            <a:endParaRPr lang="it-IT" sz="1100" b="1">
              <a:latin typeface="Calibri" pitchFamily="34" charset="0"/>
            </a:endParaRPr>
          </a:p>
        </p:txBody>
      </p:sp>
      <p:sp>
        <p:nvSpPr>
          <p:cNvPr id="9" name="Rettangolo 8"/>
          <p:cNvSpPr/>
          <p:nvPr/>
        </p:nvSpPr>
        <p:spPr>
          <a:xfrm>
            <a:off x="251520" y="1340768"/>
            <a:ext cx="8640960" cy="1877437"/>
          </a:xfrm>
          <a:prstGeom prst="rect">
            <a:avLst/>
          </a:prstGeom>
        </p:spPr>
        <p:txBody>
          <a:bodyPr wrap="square">
            <a:spAutoFit/>
          </a:bodyPr>
          <a:lstStyle/>
          <a:p>
            <a:pPr lvl="0"/>
            <a:r>
              <a:rPr lang="it-IT" sz="2000" dirty="0" smtClean="0">
                <a:solidFill>
                  <a:srgbClr val="000000"/>
                </a:solidFill>
                <a:latin typeface="+mn-lt"/>
                <a:ea typeface="Calibri" pitchFamily="34" charset="0"/>
                <a:cs typeface="Arial" pitchFamily="34" charset="0"/>
              </a:rPr>
              <a:t>La partecipazione alla gara può avvenire:</a:t>
            </a:r>
          </a:p>
          <a:p>
            <a:pPr marL="180975" lvl="0" indent="-180975" eaLnBrk="0" hangingPunct="0">
              <a:buFont typeface="Arial" pitchFamily="34" charset="0"/>
              <a:buChar char="•"/>
            </a:pPr>
            <a:r>
              <a:rPr lang="it-IT" sz="2000" dirty="0" smtClean="0">
                <a:solidFill>
                  <a:srgbClr val="000000"/>
                </a:solidFill>
                <a:latin typeface="+mn-lt"/>
                <a:ea typeface="Calibri" pitchFamily="34" charset="0"/>
                <a:cs typeface="Arial" pitchFamily="34" charset="0"/>
              </a:rPr>
              <a:t>in forma individuale</a:t>
            </a:r>
          </a:p>
          <a:p>
            <a:pPr marL="180975" lvl="0" indent="-180975" eaLnBrk="0" hangingPunct="0">
              <a:buFont typeface="Arial" pitchFamily="34" charset="0"/>
              <a:buChar char="•"/>
            </a:pPr>
            <a:r>
              <a:rPr lang="it-IT" sz="2000" dirty="0" smtClean="0">
                <a:solidFill>
                  <a:srgbClr val="000000"/>
                </a:solidFill>
                <a:latin typeface="+mn-lt"/>
                <a:ea typeface="Calibri" pitchFamily="34" charset="0"/>
                <a:cs typeface="Arial" pitchFamily="34" charset="0"/>
              </a:rPr>
              <a:t>in forma associata (RTI, consorzi)</a:t>
            </a:r>
          </a:p>
          <a:p>
            <a:pPr marL="180975" indent="-180975" eaLnBrk="0" hangingPunct="0">
              <a:buFont typeface="Arial" pitchFamily="34" charset="0"/>
              <a:buChar char="•"/>
            </a:pPr>
            <a:r>
              <a:rPr lang="it-IT" sz="2000" dirty="0" smtClean="0">
                <a:solidFill>
                  <a:srgbClr val="000000"/>
                </a:solidFill>
                <a:latin typeface="+mn-lt"/>
                <a:ea typeface="Calibri" pitchFamily="34" charset="0"/>
                <a:cs typeface="Arial" pitchFamily="34" charset="0"/>
              </a:rPr>
              <a:t>in subappalto per avvalimento </a:t>
            </a:r>
            <a:r>
              <a:rPr lang="it-IT" sz="1600" dirty="0" smtClean="0">
                <a:solidFill>
                  <a:srgbClr val="000000"/>
                </a:solidFill>
                <a:latin typeface="+mn-lt"/>
                <a:ea typeface="Calibri" pitchFamily="34" charset="0"/>
                <a:cs typeface="Arial" pitchFamily="34" charset="0"/>
              </a:rPr>
              <a:t>(ovvero per fornire alla Ditta partecipante i requisiti tecnici e le risorse necessarie per tutta la durata del Contratto)</a:t>
            </a:r>
            <a:endParaRPr lang="it-IT" dirty="0" smtClean="0">
              <a:solidFill>
                <a:srgbClr val="000000"/>
              </a:solidFill>
              <a:latin typeface="+mn-lt"/>
              <a:ea typeface="Calibri" pitchFamily="34" charset="0"/>
              <a:cs typeface="Arial" pitchFamily="34" charset="0"/>
            </a:endParaRPr>
          </a:p>
          <a:p>
            <a:pPr marL="180975" indent="-180975" eaLnBrk="0" hangingPunct="0">
              <a:buFont typeface="Arial" pitchFamily="34" charset="0"/>
              <a:buChar char="•"/>
            </a:pPr>
            <a:r>
              <a:rPr lang="it-IT" sz="2000" dirty="0" smtClean="0">
                <a:solidFill>
                  <a:srgbClr val="000000"/>
                </a:solidFill>
                <a:latin typeface="+mn-lt"/>
                <a:ea typeface="Calibri" pitchFamily="34" charset="0"/>
                <a:cs typeface="Arial" pitchFamily="34" charset="0"/>
              </a:rPr>
              <a:t>In subappalto</a:t>
            </a:r>
            <a:r>
              <a:rPr lang="it-IT" dirty="0" smtClean="0">
                <a:solidFill>
                  <a:srgbClr val="000000"/>
                </a:solidFill>
                <a:latin typeface="+mn-lt"/>
                <a:ea typeface="Calibri" pitchFamily="34" charset="0"/>
                <a:cs typeface="Arial" pitchFamily="34" charset="0"/>
              </a:rPr>
              <a:t> </a:t>
            </a:r>
            <a:r>
              <a:rPr lang="it-IT" sz="1600" dirty="0" smtClean="0">
                <a:solidFill>
                  <a:srgbClr val="000000"/>
                </a:solidFill>
                <a:latin typeface="+mn-lt"/>
                <a:ea typeface="Calibri" pitchFamily="34" charset="0"/>
                <a:cs typeface="Arial" pitchFamily="34" charset="0"/>
              </a:rPr>
              <a:t>(nel rispetto dei limiti di cui all’art. 118 del D.Lgs</a:t>
            </a:r>
            <a:r>
              <a:rPr lang="it-IT" sz="1600" dirty="0" err="1" smtClean="0">
                <a:solidFill>
                  <a:srgbClr val="000000"/>
                </a:solidFill>
                <a:latin typeface="+mn-lt"/>
                <a:ea typeface="Calibri" pitchFamily="34" charset="0"/>
                <a:cs typeface="Arial" pitchFamily="34" charset="0"/>
              </a:rPr>
              <a:t>.163/2</a:t>
            </a:r>
            <a:r>
              <a:rPr lang="it-IT" sz="1600" dirty="0" smtClean="0">
                <a:solidFill>
                  <a:srgbClr val="000000"/>
                </a:solidFill>
                <a:latin typeface="+mn-lt"/>
                <a:ea typeface="Calibri" pitchFamily="34" charset="0"/>
                <a:cs typeface="Arial" pitchFamily="34" charset="0"/>
              </a:rPr>
              <a:t>006)</a:t>
            </a:r>
            <a:endParaRPr lang="it-IT" sz="2000" dirty="0" smtClean="0">
              <a:solidFill>
                <a:srgbClr val="000000"/>
              </a:solidFill>
              <a:latin typeface="+mn-lt"/>
              <a:ea typeface="Calibri" pitchFamily="34" charset="0"/>
              <a:cs typeface="Arial" pitchFamily="34" charset="0"/>
            </a:endParaRPr>
          </a:p>
        </p:txBody>
      </p:sp>
      <p:sp>
        <p:nvSpPr>
          <p:cNvPr id="7" name="Rettangolo 6"/>
          <p:cNvSpPr/>
          <p:nvPr/>
        </p:nvSpPr>
        <p:spPr>
          <a:xfrm>
            <a:off x="107504" y="4005064"/>
            <a:ext cx="8712968" cy="369332"/>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it-IT" dirty="0" smtClean="0">
                <a:latin typeface="Agency FB" pitchFamily="34" charset="0"/>
              </a:rPr>
              <a:t>Se non stringi alleanze il tuo Stato e la tua città diventeranno vulnerabili</a:t>
            </a:r>
            <a:r>
              <a:rPr lang="it-IT" dirty="0" smtClean="0"/>
              <a:t>.</a:t>
            </a:r>
            <a:endParaRPr lang="it-IT" dirty="0"/>
          </a:p>
        </p:txBody>
      </p:sp>
      <p:sp>
        <p:nvSpPr>
          <p:cNvPr id="11" name="Rettangolo 10"/>
          <p:cNvSpPr/>
          <p:nvPr/>
        </p:nvSpPr>
        <p:spPr>
          <a:xfrm>
            <a:off x="179512" y="4869160"/>
            <a:ext cx="8712968" cy="1231106"/>
          </a:xfrm>
          <a:prstGeom prst="rect">
            <a:avLst/>
          </a:prstGeom>
        </p:spPr>
        <p:txBody>
          <a:bodyPr wrap="square">
            <a:spAutoFit/>
          </a:bodyPr>
          <a:lstStyle/>
          <a:p>
            <a:r>
              <a:rPr lang="it-IT" sz="2000" dirty="0" smtClean="0">
                <a:solidFill>
                  <a:srgbClr val="000000"/>
                </a:solidFill>
                <a:latin typeface="+mn-lt"/>
                <a:ea typeface="Calibri" pitchFamily="34" charset="0"/>
                <a:cs typeface="Arial" pitchFamily="34" charset="0"/>
              </a:rPr>
              <a:t>... ma in alcuni casi ...</a:t>
            </a:r>
          </a:p>
          <a:p>
            <a:r>
              <a:rPr lang="it-IT" dirty="0" smtClean="0">
                <a:latin typeface="+mn-lt"/>
              </a:rPr>
              <a:t>“</a:t>
            </a:r>
            <a:r>
              <a:rPr lang="it-IT" i="1" dirty="0" smtClean="0">
                <a:latin typeface="+mn-lt"/>
              </a:rPr>
              <a:t>non è ammessa la partecipazione in </a:t>
            </a:r>
            <a:r>
              <a:rPr lang="it-IT" i="1" dirty="0" err="1" smtClean="0">
                <a:latin typeface="+mn-lt"/>
              </a:rPr>
              <a:t>R.T.I.</a:t>
            </a:r>
            <a:r>
              <a:rPr lang="it-IT" i="1" dirty="0" smtClean="0">
                <a:latin typeface="+mn-lt"/>
              </a:rPr>
              <a:t> di due o più imprese che  siano in grado di </a:t>
            </a:r>
            <a:r>
              <a:rPr lang="it-IT" i="1" dirty="0" err="1" smtClean="0">
                <a:latin typeface="+mn-lt"/>
              </a:rPr>
              <a:t>soddisf</a:t>
            </a:r>
            <a:r>
              <a:rPr lang="it-IT" i="1" dirty="0" smtClean="0">
                <a:latin typeface="+mn-lt"/>
              </a:rPr>
              <a:t> are singolarmente i requisiti economici e tecnici di partecipazione, pena l’esclusione dalla gara del </a:t>
            </a:r>
            <a:r>
              <a:rPr lang="it-IT" i="1" dirty="0" err="1" smtClean="0">
                <a:latin typeface="+mn-lt"/>
              </a:rPr>
              <a:t>R.T.I.</a:t>
            </a:r>
            <a:r>
              <a:rPr lang="it-IT" i="1" dirty="0" smtClean="0">
                <a:latin typeface="+mn-lt"/>
              </a:rPr>
              <a:t> così composto”</a:t>
            </a:r>
            <a:endParaRPr lang="it-IT" i="1" dirty="0" smtClean="0">
              <a:solidFill>
                <a:srgbClr val="000000"/>
              </a:solidFill>
              <a:latin typeface="+mn-lt"/>
              <a:ea typeface="Calibri" pitchFamily="34" charset="0"/>
              <a:cs typeface="Arial" pitchFamily="34" charset="0"/>
            </a:endParaRPr>
          </a:p>
        </p:txBody>
      </p:sp>
    </p:spTree>
  </p:cSld>
  <p:clrMapOvr>
    <a:masterClrMapping/>
  </p:clrMapOvr>
  <p:transition advClick="0"/>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3044</TotalTime>
  <Words>4278</Words>
  <Application>Microsoft Office PowerPoint</Application>
  <PresentationFormat>Presentazione su schermo (4:3)</PresentationFormat>
  <Paragraphs>854</Paragraphs>
  <Slides>61</Slides>
  <Notes>59</Notes>
  <HiddenSlides>0</HiddenSlides>
  <MMClips>0</MMClips>
  <ScaleCrop>false</ScaleCrop>
  <HeadingPairs>
    <vt:vector size="4" baseType="variant">
      <vt:variant>
        <vt:lpstr>Tema</vt:lpstr>
      </vt:variant>
      <vt:variant>
        <vt:i4>1</vt:i4>
      </vt:variant>
      <vt:variant>
        <vt:lpstr>Titoli diapositive</vt:lpstr>
      </vt:variant>
      <vt:variant>
        <vt:i4>61</vt:i4>
      </vt:variant>
    </vt:vector>
  </HeadingPairs>
  <TitlesOfParts>
    <vt:vector size="62" baseType="lpstr">
      <vt:lpstr>Tema di Office</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lpstr>Diapositiva 34</vt:lpstr>
      <vt:lpstr>Diapositiva 35</vt:lpstr>
      <vt:lpstr>Diapositiva 36</vt:lpstr>
      <vt:lpstr>Diapositiva 37</vt:lpstr>
      <vt:lpstr>Diapositiva 38</vt:lpstr>
      <vt:lpstr>Diapositiva 39</vt:lpstr>
      <vt:lpstr>Diapositiva 40</vt:lpstr>
      <vt:lpstr>Diapositiva 41</vt:lpstr>
      <vt:lpstr>Diapositiva 42</vt:lpstr>
      <vt:lpstr>Diapositiva 43</vt:lpstr>
      <vt:lpstr>Diapositiva 44</vt:lpstr>
      <vt:lpstr>Diapositiva 45</vt:lpstr>
      <vt:lpstr>Diapositiva 46</vt:lpstr>
      <vt:lpstr>Diapositiva 47</vt:lpstr>
      <vt:lpstr>Diapositiva 48</vt:lpstr>
      <vt:lpstr>Diapositiva 49</vt:lpstr>
      <vt:lpstr>Diapositiva 50</vt:lpstr>
      <vt:lpstr>Diapositiva 51</vt:lpstr>
      <vt:lpstr>Diapositiva 52</vt:lpstr>
      <vt:lpstr>Diapositiva 53</vt:lpstr>
      <vt:lpstr>Diapositiva 54</vt:lpstr>
      <vt:lpstr>Diapositiva 55</vt:lpstr>
      <vt:lpstr>Diapositiva 56</vt:lpstr>
      <vt:lpstr>Diapositiva 57</vt:lpstr>
      <vt:lpstr>Diapositiva 58</vt:lpstr>
      <vt:lpstr>Diapositiva 59</vt:lpstr>
      <vt:lpstr>Diapositiva 60</vt:lpstr>
      <vt:lpstr>Diapositiva 61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user</dc:creator>
  <cp:lastModifiedBy>Administrator</cp:lastModifiedBy>
  <cp:revision>390</cp:revision>
  <dcterms:created xsi:type="dcterms:W3CDTF">2010-03-11T09:27:27Z</dcterms:created>
  <dcterms:modified xsi:type="dcterms:W3CDTF">2011-01-17T20:35:28Z</dcterms:modified>
</cp:coreProperties>
</file>